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comments/comment1.xml" ContentType="application/vnd.openxmlformats-officedocument.presentationml.comment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handoutMasterIdLst>
    <p:handoutMasterId r:id="rId30"/>
  </p:handoutMasterIdLst>
  <p:sldIdLst>
    <p:sldId id="285" r:id="rId2"/>
    <p:sldId id="286" r:id="rId3"/>
    <p:sldId id="256" r:id="rId4"/>
    <p:sldId id="268" r:id="rId5"/>
    <p:sldId id="257" r:id="rId6"/>
    <p:sldId id="262" r:id="rId7"/>
    <p:sldId id="284" r:id="rId8"/>
    <p:sldId id="264" r:id="rId9"/>
    <p:sldId id="258" r:id="rId10"/>
    <p:sldId id="260" r:id="rId11"/>
    <p:sldId id="259" r:id="rId12"/>
    <p:sldId id="273" r:id="rId13"/>
    <p:sldId id="269" r:id="rId14"/>
    <p:sldId id="272" r:id="rId15"/>
    <p:sldId id="282" r:id="rId16"/>
    <p:sldId id="265" r:id="rId17"/>
    <p:sldId id="278" r:id="rId18"/>
    <p:sldId id="263" r:id="rId19"/>
    <p:sldId id="267" r:id="rId20"/>
    <p:sldId id="271" r:id="rId21"/>
    <p:sldId id="266" r:id="rId22"/>
    <p:sldId id="270" r:id="rId23"/>
    <p:sldId id="274" r:id="rId24"/>
    <p:sldId id="281" r:id="rId25"/>
    <p:sldId id="283" r:id="rId26"/>
    <p:sldId id="280" r:id="rId27"/>
    <p:sldId id="275" r:id="rId28"/>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mn-ea"/>
        <a:cs typeface="Arial" charset="0"/>
      </a:defRPr>
    </a:lvl1pPr>
    <a:lvl2pPr marL="457200" algn="l" defTabSz="457200" rtl="0" eaLnBrk="0" fontAlgn="base" hangingPunct="0">
      <a:spcBef>
        <a:spcPct val="0"/>
      </a:spcBef>
      <a:spcAft>
        <a:spcPct val="0"/>
      </a:spcAft>
      <a:defRPr kern="1200">
        <a:solidFill>
          <a:schemeClr val="tx1"/>
        </a:solidFill>
        <a:latin typeface="Arial" charset="0"/>
        <a:ea typeface="+mn-ea"/>
        <a:cs typeface="Arial" charset="0"/>
      </a:defRPr>
    </a:lvl2pPr>
    <a:lvl3pPr marL="914400" algn="l" defTabSz="457200" rtl="0" eaLnBrk="0" fontAlgn="base" hangingPunct="0">
      <a:spcBef>
        <a:spcPct val="0"/>
      </a:spcBef>
      <a:spcAft>
        <a:spcPct val="0"/>
      </a:spcAft>
      <a:defRPr kern="1200">
        <a:solidFill>
          <a:schemeClr val="tx1"/>
        </a:solidFill>
        <a:latin typeface="Arial" charset="0"/>
        <a:ea typeface="+mn-ea"/>
        <a:cs typeface="Arial" charset="0"/>
      </a:defRPr>
    </a:lvl3pPr>
    <a:lvl4pPr marL="1371600" algn="l" defTabSz="457200" rtl="0" eaLnBrk="0" fontAlgn="base" hangingPunct="0">
      <a:spcBef>
        <a:spcPct val="0"/>
      </a:spcBef>
      <a:spcAft>
        <a:spcPct val="0"/>
      </a:spcAft>
      <a:defRPr kern="1200">
        <a:solidFill>
          <a:schemeClr val="tx1"/>
        </a:solidFill>
        <a:latin typeface="Arial" charset="0"/>
        <a:ea typeface="+mn-ea"/>
        <a:cs typeface="Arial" charset="0"/>
      </a:defRPr>
    </a:lvl4pPr>
    <a:lvl5pPr marL="1828800" algn="l" defTabSz="457200"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sabelle CIPAN" initials="I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p:kiosk/>
    <p:sldRg st="1" end="28"/>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60" autoAdjust="0"/>
    <p:restoredTop sz="94660" autoAdjust="0"/>
  </p:normalViewPr>
  <p:slideViewPr>
    <p:cSldViewPr snapToGrid="0">
      <p:cViewPr varScale="1">
        <p:scale>
          <a:sx n="118" d="100"/>
          <a:sy n="118" d="100"/>
        </p:scale>
        <p:origin x="-126" y="-18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151"/>
    </p:cViewPr>
  </p:sorterViewPr>
  <p:notesViewPr>
    <p:cSldViewPr snapToGrid="0">
      <p:cViewPr varScale="1">
        <p:scale>
          <a:sx n="88" d="100"/>
          <a:sy n="88" d="100"/>
        </p:scale>
        <p:origin x="-3270" y="-12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1-06T19:28:55.046" idx="1">
    <p:pos x="10" y="10"/>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B474C28B-AB25-4751-9333-60C468223B57}" type="datetimeFigureOut">
              <a:rPr lang="fr-FR"/>
              <a:pPr>
                <a:defRPr/>
              </a:pPr>
              <a:t>17/02/2021</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itchFamily="34" charset="0"/>
              </a:defRPr>
            </a:lvl1pPr>
          </a:lstStyle>
          <a:p>
            <a:pPr>
              <a:defRPr/>
            </a:pPr>
            <a:fld id="{4FB0EF68-8035-4B03-9CF4-57826B3D512B}" type="slidenum">
              <a:rPr lang="fr-FR" altLang="fr-FR"/>
              <a:pPr>
                <a:defRPr/>
              </a:pPr>
              <a:t>‹N°›</a:t>
            </a:fld>
            <a:endParaRPr lang="fr-FR" altLang="fr-FR"/>
          </a:p>
        </p:txBody>
      </p:sp>
    </p:spTree>
    <p:extLst>
      <p:ext uri="{BB962C8B-B14F-4D97-AF65-F5344CB8AC3E}">
        <p14:creationId xmlns:p14="http://schemas.microsoft.com/office/powerpoint/2010/main" xmlns=""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440AC17A-A80B-41A9-9696-BA4C1EFBC66B}" type="datetimeFigureOut">
              <a:rPr lang="fr-FR"/>
              <a:pPr>
                <a:defRPr/>
              </a:pPr>
              <a:t>17/02/2021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itchFamily="34" charset="0"/>
              </a:defRPr>
            </a:lvl1pPr>
          </a:lstStyle>
          <a:p>
            <a:pPr>
              <a:defRPr/>
            </a:pPr>
            <a:fld id="{D62BCF5C-EE0D-4973-91D0-394A1451E1AA}" type="slidenum">
              <a:rPr lang="fr-FR" altLang="fr-FR"/>
              <a:pPr>
                <a:defRPr/>
              </a:pPr>
              <a:t>‹N°›</a:t>
            </a:fld>
            <a:endParaRPr lang="fr-FR" altLang="fr-FR"/>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lvl1pPr>
              <a:defRPr/>
            </a:lvl1pPr>
          </a:lstStyle>
          <a:p>
            <a:pPr>
              <a:defRPr/>
            </a:pPr>
            <a:fld id="{490737F5-2081-428A-8233-977BE1CF96FF}" type="datetime1">
              <a:rPr lang="fr-FR"/>
              <a:pPr>
                <a:defRPr/>
              </a:pPr>
              <a:t>17/02/2021</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Tree>
  </p:cSld>
  <p:clrMapOvr>
    <a:masterClrMapping/>
  </p:clrMapOvr>
  <p:transition spd="slow" advClick="0" advTm="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lvl1pPr>
              <a:defRPr/>
            </a:lvl1pPr>
          </a:lstStyle>
          <a:p>
            <a:pPr>
              <a:defRPr/>
            </a:pPr>
            <a:fld id="{E7DD0EC9-79BB-4D96-829F-53ABD9D4B22D}" type="datetime1">
              <a:rPr lang="fr-FR"/>
              <a:pPr>
                <a:defRPr/>
              </a:pPr>
              <a:t>17/02/2021</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Tree>
  </p:cSld>
  <p:clrMapOvr>
    <a:masterClrMapping/>
  </p:clrMapOvr>
  <p:transition spd="slow" advClick="0" advTm="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5" name="TextBox 13"/>
          <p:cNvSpPr txBox="1">
            <a:spLocks noChangeArrowheads="1"/>
          </p:cNvSpPr>
          <p:nvPr/>
        </p:nvSpPr>
        <p:spPr bwMode="auto">
          <a:xfrm>
            <a:off x="2466975" y="647700"/>
            <a:ext cx="609600" cy="585788"/>
          </a:xfrm>
          <a:prstGeom prst="rect">
            <a:avLst/>
          </a:prstGeom>
          <a:noFill/>
          <a:ln>
            <a:noFill/>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fr-FR" sz="8000">
                <a:solidFill>
                  <a:schemeClr val="accent1"/>
                </a:solidFill>
              </a:rPr>
              <a:t>“</a:t>
            </a:r>
          </a:p>
        </p:txBody>
      </p:sp>
      <p:sp>
        <p:nvSpPr>
          <p:cNvPr id="6" name="TextBox 14"/>
          <p:cNvSpPr txBox="1">
            <a:spLocks noChangeArrowheads="1"/>
          </p:cNvSpPr>
          <p:nvPr/>
        </p:nvSpPr>
        <p:spPr bwMode="auto">
          <a:xfrm>
            <a:off x="11114088" y="2905125"/>
            <a:ext cx="609600" cy="584200"/>
          </a:xfrm>
          <a:prstGeom prst="rect">
            <a:avLst/>
          </a:prstGeom>
          <a:noFill/>
          <a:ln>
            <a:noFill/>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fr-FR" sz="8000">
                <a:solidFill>
                  <a:schemeClr val="accent1"/>
                </a:solidFill>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7" name="Date Placeholder 3"/>
          <p:cNvSpPr>
            <a:spLocks noGrp="1"/>
          </p:cNvSpPr>
          <p:nvPr>
            <p:ph type="dt" sz="half" idx="14"/>
          </p:nvPr>
        </p:nvSpPr>
        <p:spPr/>
        <p:txBody>
          <a:bodyPr/>
          <a:lstStyle>
            <a:lvl1pPr>
              <a:defRPr/>
            </a:lvl1pPr>
          </a:lstStyle>
          <a:p>
            <a:pPr>
              <a:defRPr/>
            </a:pPr>
            <a:fld id="{4F7E17F0-055F-45DD-90C3-44803CA309B7}" type="datetime1">
              <a:rPr lang="fr-FR"/>
              <a:pPr>
                <a:defRPr/>
              </a:pPr>
              <a:t>17/02/2021</a:t>
            </a:fld>
            <a:endParaRPr lang="fr-FR"/>
          </a:p>
        </p:txBody>
      </p:sp>
      <p:sp>
        <p:nvSpPr>
          <p:cNvPr id="8" name="Footer Placeholder 4"/>
          <p:cNvSpPr>
            <a:spLocks noGrp="1"/>
          </p:cNvSpPr>
          <p:nvPr>
            <p:ph type="ftr" sz="quarter" idx="15"/>
          </p:nvPr>
        </p:nvSpPr>
        <p:spPr/>
        <p:txBody>
          <a:bodyPr/>
          <a:lstStyle>
            <a:lvl1pPr>
              <a:defRPr/>
            </a:lvl1pPr>
          </a:lstStyle>
          <a:p>
            <a:pPr>
              <a:defRPr/>
            </a:pPr>
            <a:endParaRPr lang="fr-FR"/>
          </a:p>
        </p:txBody>
      </p:sp>
    </p:spTree>
  </p:cSld>
  <p:clrMapOvr>
    <a:masterClrMapping/>
  </p:clrMapOvr>
  <p:transition spd="slow" advClick="0" advTm="5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fr-FR"/>
              <a:t>Cliquez pour modifier les styles du texte du masque</a:t>
            </a:r>
          </a:p>
        </p:txBody>
      </p:sp>
      <p:sp>
        <p:nvSpPr>
          <p:cNvPr id="5" name="Date Placeholder 4"/>
          <p:cNvSpPr>
            <a:spLocks noGrp="1"/>
          </p:cNvSpPr>
          <p:nvPr>
            <p:ph type="dt" sz="half" idx="10"/>
          </p:nvPr>
        </p:nvSpPr>
        <p:spPr/>
        <p:txBody>
          <a:bodyPr/>
          <a:lstStyle>
            <a:lvl1pPr>
              <a:defRPr/>
            </a:lvl1pPr>
          </a:lstStyle>
          <a:p>
            <a:pPr>
              <a:defRPr/>
            </a:pPr>
            <a:fld id="{FC3B91E4-22C1-40E5-81E9-E18C720C2FF1}" type="datetime1">
              <a:rPr lang="fr-FR"/>
              <a:pPr>
                <a:defRPr/>
              </a:pPr>
              <a:t>17/02/2021</a:t>
            </a:fld>
            <a:endParaRPr lang="fr-FR"/>
          </a:p>
        </p:txBody>
      </p:sp>
      <p:sp>
        <p:nvSpPr>
          <p:cNvPr id="6" name="Footer Placeholder 5"/>
          <p:cNvSpPr>
            <a:spLocks noGrp="1"/>
          </p:cNvSpPr>
          <p:nvPr>
            <p:ph type="ftr" sz="quarter" idx="11"/>
          </p:nvPr>
        </p:nvSpPr>
        <p:spPr/>
        <p:txBody>
          <a:bodyPr/>
          <a:lstStyle>
            <a:lvl1pPr>
              <a:defRPr/>
            </a:lvl1pPr>
          </a:lstStyle>
          <a:p>
            <a:pPr>
              <a:defRPr/>
            </a:pPr>
            <a:endParaRPr lang="fr-FR"/>
          </a:p>
        </p:txBody>
      </p:sp>
    </p:spTree>
  </p:cSld>
  <p:clrMapOvr>
    <a:masterClrMapping/>
  </p:clrMapOvr>
  <p:transition spd="slow" advClick="0"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5" name="TextBox 16"/>
          <p:cNvSpPr txBox="1">
            <a:spLocks noChangeArrowheads="1"/>
          </p:cNvSpPr>
          <p:nvPr/>
        </p:nvSpPr>
        <p:spPr bwMode="auto">
          <a:xfrm>
            <a:off x="2466975" y="647700"/>
            <a:ext cx="609600" cy="585788"/>
          </a:xfrm>
          <a:prstGeom prst="rect">
            <a:avLst/>
          </a:prstGeom>
          <a:noFill/>
          <a:ln>
            <a:noFill/>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fr-FR" sz="8000">
                <a:solidFill>
                  <a:schemeClr val="accent1"/>
                </a:solidFill>
              </a:rPr>
              <a:t>“</a:t>
            </a:r>
          </a:p>
        </p:txBody>
      </p:sp>
      <p:sp>
        <p:nvSpPr>
          <p:cNvPr id="6" name="TextBox 17"/>
          <p:cNvSpPr txBox="1">
            <a:spLocks noChangeArrowheads="1"/>
          </p:cNvSpPr>
          <p:nvPr/>
        </p:nvSpPr>
        <p:spPr bwMode="auto">
          <a:xfrm>
            <a:off x="11114088" y="2905125"/>
            <a:ext cx="609600" cy="584200"/>
          </a:xfrm>
          <a:prstGeom prst="rect">
            <a:avLst/>
          </a:prstGeom>
          <a:noFill/>
          <a:ln>
            <a:noFill/>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fr-FR" sz="8000">
                <a:solidFill>
                  <a:schemeClr val="accent1"/>
                </a:solidFill>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fr-FR"/>
              <a:t>Cliquez pour modifier les styles du texte du masque</a:t>
            </a:r>
          </a:p>
        </p:txBody>
      </p:sp>
      <p:sp>
        <p:nvSpPr>
          <p:cNvPr id="7" name="Date Placeholder 4"/>
          <p:cNvSpPr>
            <a:spLocks noGrp="1"/>
          </p:cNvSpPr>
          <p:nvPr>
            <p:ph type="dt" sz="half" idx="14"/>
          </p:nvPr>
        </p:nvSpPr>
        <p:spPr/>
        <p:txBody>
          <a:bodyPr/>
          <a:lstStyle>
            <a:lvl1pPr>
              <a:defRPr/>
            </a:lvl1pPr>
          </a:lstStyle>
          <a:p>
            <a:pPr>
              <a:defRPr/>
            </a:pPr>
            <a:fld id="{E1BA2DCC-21F7-4A9A-AC98-1487BCC255B3}" type="datetime1">
              <a:rPr lang="fr-FR"/>
              <a:pPr>
                <a:defRPr/>
              </a:pPr>
              <a:t>17/02/2021</a:t>
            </a:fld>
            <a:endParaRPr lang="fr-FR"/>
          </a:p>
        </p:txBody>
      </p:sp>
      <p:sp>
        <p:nvSpPr>
          <p:cNvPr id="8" name="Footer Placeholder 5"/>
          <p:cNvSpPr>
            <a:spLocks noGrp="1"/>
          </p:cNvSpPr>
          <p:nvPr>
            <p:ph type="ftr" sz="quarter" idx="15"/>
          </p:nvPr>
        </p:nvSpPr>
        <p:spPr/>
        <p:txBody>
          <a:bodyPr/>
          <a:lstStyle>
            <a:lvl1pPr>
              <a:defRPr/>
            </a:lvl1pPr>
          </a:lstStyle>
          <a:p>
            <a:pPr>
              <a:defRPr/>
            </a:pPr>
            <a:endParaRPr lang="fr-FR"/>
          </a:p>
        </p:txBody>
      </p:sp>
    </p:spTree>
  </p:cSld>
  <p:clrMapOvr>
    <a:masterClrMapping/>
  </p:clrMapOvr>
  <p:transition spd="slow" advClick="0" advTm="5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fr-FR"/>
              <a:t>Cliquez pour modifier les styles du texte du masque</a:t>
            </a:r>
          </a:p>
        </p:txBody>
      </p:sp>
      <p:sp>
        <p:nvSpPr>
          <p:cNvPr id="5" name="Date Placeholder 4"/>
          <p:cNvSpPr>
            <a:spLocks noGrp="1"/>
          </p:cNvSpPr>
          <p:nvPr>
            <p:ph type="dt" sz="half" idx="14"/>
          </p:nvPr>
        </p:nvSpPr>
        <p:spPr/>
        <p:txBody>
          <a:bodyPr/>
          <a:lstStyle>
            <a:lvl1pPr>
              <a:defRPr/>
            </a:lvl1pPr>
          </a:lstStyle>
          <a:p>
            <a:pPr>
              <a:defRPr/>
            </a:pPr>
            <a:fld id="{F242F878-8AF7-4D55-A299-91FEFD7B5EA9}" type="datetime1">
              <a:rPr lang="fr-FR"/>
              <a:pPr>
                <a:defRPr/>
              </a:pPr>
              <a:t>17/02/2021</a:t>
            </a:fld>
            <a:endParaRPr lang="fr-FR"/>
          </a:p>
        </p:txBody>
      </p:sp>
      <p:sp>
        <p:nvSpPr>
          <p:cNvPr id="6" name="Footer Placeholder 5"/>
          <p:cNvSpPr>
            <a:spLocks noGrp="1"/>
          </p:cNvSpPr>
          <p:nvPr>
            <p:ph type="ftr" sz="quarter" idx="15"/>
          </p:nvPr>
        </p:nvSpPr>
        <p:spPr/>
        <p:txBody>
          <a:bodyPr/>
          <a:lstStyle>
            <a:lvl1pPr>
              <a:defRPr/>
            </a:lvl1pPr>
          </a:lstStyle>
          <a:p>
            <a:pPr>
              <a:defRPr/>
            </a:pPr>
            <a:endParaRPr lang="fr-FR"/>
          </a:p>
        </p:txBody>
      </p:sp>
    </p:spTree>
  </p:cSld>
  <p:clrMapOvr>
    <a:masterClrMapping/>
  </p:clrMapOvr>
  <p:transition spd="slow" advClick="0" advTm="5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lvl1pPr>
              <a:defRPr/>
            </a:lvl1pPr>
          </a:lstStyle>
          <a:p>
            <a:pPr>
              <a:defRPr/>
            </a:pPr>
            <a:fld id="{28B8101B-DA33-4096-833D-78E00A88A518}" type="datetime1">
              <a:rPr lang="fr-FR"/>
              <a:pPr>
                <a:defRPr/>
              </a:pPr>
              <a:t>17/02/2021</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Tree>
  </p:cSld>
  <p:clrMapOvr>
    <a:masterClrMapping/>
  </p:clrMapOvr>
  <p:transition spd="slow" advClick="0" advTm="5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lvl1pPr>
              <a:defRPr/>
            </a:lvl1pPr>
          </a:lstStyle>
          <a:p>
            <a:pPr>
              <a:defRPr/>
            </a:pPr>
            <a:fld id="{05247CE8-F02B-4EE4-A604-C364E85779E9}" type="datetime1">
              <a:rPr lang="fr-FR"/>
              <a:pPr>
                <a:defRPr/>
              </a:pPr>
              <a:t>17/02/2021</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Tree>
  </p:cSld>
  <p:clrMapOvr>
    <a:masterClrMapping/>
  </p:clrMapOvr>
  <p:transition spd="slow" advClick="0"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lvl1pPr>
              <a:defRPr/>
            </a:lvl1pPr>
          </a:lstStyle>
          <a:p>
            <a:pPr>
              <a:defRPr/>
            </a:pPr>
            <a:fld id="{0AA20237-C50D-4B06-B823-B39C0EA787CC}" type="datetime1">
              <a:rPr lang="fr-FR"/>
              <a:pPr>
                <a:defRPr/>
              </a:pPr>
              <a:t>17/02/2021</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Tree>
  </p:cSld>
  <p:clrMapOvr>
    <a:masterClrMapping/>
  </p:clrMapOvr>
  <p:transition spd="slow" advClick="0" advTm="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lvl1pPr>
              <a:defRPr/>
            </a:lvl1pPr>
          </a:lstStyle>
          <a:p>
            <a:pPr>
              <a:defRPr/>
            </a:pPr>
            <a:fld id="{BE4DC85B-0043-4E3A-A306-71419F51A2EC}" type="datetime1">
              <a:rPr lang="fr-FR"/>
              <a:pPr>
                <a:defRPr/>
              </a:pPr>
              <a:t>17/02/2021</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Tree>
  </p:cSld>
  <p:clrMapOvr>
    <a:masterClrMapping/>
  </p:clrMapOvr>
  <p:transition spd="slow" advClick="0" advTm="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lvl1pPr>
              <a:defRPr/>
            </a:lvl1pPr>
          </a:lstStyle>
          <a:p>
            <a:pPr>
              <a:defRPr/>
            </a:pPr>
            <a:fld id="{3EABC40B-C8E7-4887-B3F9-0B4234B1D124}" type="datetime1">
              <a:rPr lang="fr-FR"/>
              <a:pPr>
                <a:defRPr/>
              </a:pPr>
              <a:t>17/02/2021</a:t>
            </a:fld>
            <a:endParaRPr lang="fr-FR"/>
          </a:p>
        </p:txBody>
      </p:sp>
      <p:sp>
        <p:nvSpPr>
          <p:cNvPr id="6" name="Footer Placeholder 5"/>
          <p:cNvSpPr>
            <a:spLocks noGrp="1"/>
          </p:cNvSpPr>
          <p:nvPr>
            <p:ph type="ftr" sz="quarter" idx="11"/>
          </p:nvPr>
        </p:nvSpPr>
        <p:spPr/>
        <p:txBody>
          <a:bodyPr/>
          <a:lstStyle>
            <a:lvl1pPr>
              <a:defRPr/>
            </a:lvl1pPr>
          </a:lstStyle>
          <a:p>
            <a:pPr>
              <a:defRPr/>
            </a:pPr>
            <a:endParaRPr lang="fr-FR"/>
          </a:p>
        </p:txBody>
      </p:sp>
    </p:spTree>
  </p:cSld>
  <p:clrMapOvr>
    <a:masterClrMapping/>
  </p:clrMapOvr>
  <p:transition spd="slow" advClick="0" advTm="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lvl1pPr>
              <a:defRPr/>
            </a:lvl1pPr>
          </a:lstStyle>
          <a:p>
            <a:pPr>
              <a:defRPr/>
            </a:pPr>
            <a:fld id="{60EDC837-BE2F-4073-A6A4-8602E7A287AD}" type="datetime1">
              <a:rPr lang="fr-FR"/>
              <a:pPr>
                <a:defRPr/>
              </a:pPr>
              <a:t>17/02/2021</a:t>
            </a:fld>
            <a:endParaRPr lang="fr-FR"/>
          </a:p>
        </p:txBody>
      </p:sp>
      <p:sp>
        <p:nvSpPr>
          <p:cNvPr id="8" name="Footer Placeholder 7"/>
          <p:cNvSpPr>
            <a:spLocks noGrp="1"/>
          </p:cNvSpPr>
          <p:nvPr>
            <p:ph type="ftr" sz="quarter" idx="11"/>
          </p:nvPr>
        </p:nvSpPr>
        <p:spPr/>
        <p:txBody>
          <a:bodyPr/>
          <a:lstStyle>
            <a:lvl1pPr>
              <a:defRPr/>
            </a:lvl1pPr>
          </a:lstStyle>
          <a:p>
            <a:pPr>
              <a:defRPr/>
            </a:pPr>
            <a:endParaRPr lang="fr-FR"/>
          </a:p>
        </p:txBody>
      </p:sp>
    </p:spTree>
  </p:cSld>
  <p:clrMapOvr>
    <a:masterClrMapping/>
  </p:clrMapOvr>
  <p:transition spd="slow" advClick="0" advTm="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lvl1pPr>
              <a:defRPr/>
            </a:lvl1pPr>
          </a:lstStyle>
          <a:p>
            <a:pPr>
              <a:defRPr/>
            </a:pPr>
            <a:fld id="{3C0970AF-7D26-417B-A953-F229966F315E}" type="datetime1">
              <a:rPr lang="fr-FR"/>
              <a:pPr>
                <a:defRPr/>
              </a:pPr>
              <a:t>17/02/2021</a:t>
            </a:fld>
            <a:endParaRPr lang="fr-FR"/>
          </a:p>
        </p:txBody>
      </p:sp>
      <p:sp>
        <p:nvSpPr>
          <p:cNvPr id="4" name="Footer Placeholder 3"/>
          <p:cNvSpPr>
            <a:spLocks noGrp="1"/>
          </p:cNvSpPr>
          <p:nvPr>
            <p:ph type="ftr" sz="quarter" idx="11"/>
          </p:nvPr>
        </p:nvSpPr>
        <p:spPr/>
        <p:txBody>
          <a:bodyPr/>
          <a:lstStyle>
            <a:lvl1pPr>
              <a:defRPr/>
            </a:lvl1pPr>
          </a:lstStyle>
          <a:p>
            <a:pPr>
              <a:defRPr/>
            </a:pPr>
            <a:endParaRPr lang="fr-FR"/>
          </a:p>
        </p:txBody>
      </p:sp>
    </p:spTree>
  </p:cSld>
  <p:clrMapOvr>
    <a:masterClrMapping/>
  </p:clrMapOvr>
  <p:transition spd="slow" advClick="0" advTm="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DE52D434-7C66-46CF-B257-C596CF43B086}" type="datetime1">
              <a:rPr lang="fr-FR"/>
              <a:pPr>
                <a:defRPr/>
              </a:pPr>
              <a:t>17/02/2021</a:t>
            </a:fld>
            <a:endParaRPr lang="fr-FR"/>
          </a:p>
        </p:txBody>
      </p:sp>
      <p:sp>
        <p:nvSpPr>
          <p:cNvPr id="3" name="Footer Placeholder 2"/>
          <p:cNvSpPr>
            <a:spLocks noGrp="1"/>
          </p:cNvSpPr>
          <p:nvPr>
            <p:ph type="ftr" sz="quarter" idx="11"/>
          </p:nvPr>
        </p:nvSpPr>
        <p:spPr/>
        <p:txBody>
          <a:bodyPr/>
          <a:lstStyle>
            <a:lvl1pPr>
              <a:defRPr/>
            </a:lvl1pPr>
          </a:lstStyle>
          <a:p>
            <a:pPr>
              <a:defRPr/>
            </a:pPr>
            <a:endParaRPr lang="fr-FR"/>
          </a:p>
        </p:txBody>
      </p:sp>
    </p:spTree>
  </p:cSld>
  <p:clrMapOvr>
    <a:masterClrMapping/>
  </p:clrMapOvr>
  <p:transition spd="slow" advClick="0" advTm="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fr-FR"/>
          </a:p>
        </p:txBody>
      </p:sp>
      <p:sp>
        <p:nvSpPr>
          <p:cNvPr id="6" name="ZoneTexte 40"/>
          <p:cNvSpPr txBox="1">
            <a:spLocks noChangeArrowheads="1"/>
          </p:cNvSpPr>
          <p:nvPr userDrawn="1"/>
        </p:nvSpPr>
        <p:spPr bwMode="auto">
          <a:xfrm>
            <a:off x="131763" y="677863"/>
            <a:ext cx="1663700" cy="5842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fr-FR" altLang="fr-FR" sz="1600" b="1">
                <a:latin typeface="Century Gothic" panose="020B0502020202020204" pitchFamily="34" charset="0"/>
              </a:rPr>
              <a:t>Pb concept </a:t>
            </a:r>
          </a:p>
          <a:p>
            <a:pPr eaLnBrk="1" hangingPunct="1">
              <a:defRPr/>
            </a:pPr>
            <a:r>
              <a:rPr lang="fr-FR" altLang="fr-FR" sz="1600" b="1">
                <a:latin typeface="Century Gothic" panose="020B0502020202020204" pitchFamily="34" charset="0"/>
              </a:rPr>
              <a:t>02.2020</a:t>
            </a:r>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a:t>Cliquez pour modifier les styles du texte du masque</a:t>
            </a:r>
          </a:p>
        </p:txBody>
      </p:sp>
      <p:sp>
        <p:nvSpPr>
          <p:cNvPr id="7" name="Date Placeholder 4"/>
          <p:cNvSpPr>
            <a:spLocks noGrp="1"/>
          </p:cNvSpPr>
          <p:nvPr>
            <p:ph type="dt" sz="half" idx="10"/>
          </p:nvPr>
        </p:nvSpPr>
        <p:spPr/>
        <p:txBody>
          <a:bodyPr/>
          <a:lstStyle>
            <a:lvl1pPr>
              <a:defRPr/>
            </a:lvl1pPr>
          </a:lstStyle>
          <a:p>
            <a:pPr>
              <a:defRPr/>
            </a:pPr>
            <a:fld id="{94DAE8F8-585E-4ED1-8B59-AA9F2B5ECC60}" type="datetime1">
              <a:rPr lang="fr-FR"/>
              <a:pPr>
                <a:defRPr/>
              </a:pPr>
              <a:t>17/02/2021</a:t>
            </a:fld>
            <a:endParaRPr lang="fr-FR"/>
          </a:p>
        </p:txBody>
      </p:sp>
      <p:sp>
        <p:nvSpPr>
          <p:cNvPr id="8" name="Footer Placeholder 5"/>
          <p:cNvSpPr>
            <a:spLocks noGrp="1"/>
          </p:cNvSpPr>
          <p:nvPr>
            <p:ph type="ftr" sz="quarter" idx="11"/>
          </p:nvPr>
        </p:nvSpPr>
        <p:spPr/>
        <p:txBody>
          <a:bodyPr/>
          <a:lstStyle>
            <a:lvl1pPr>
              <a:defRPr/>
            </a:lvl1pPr>
          </a:lstStyle>
          <a:p>
            <a:pPr>
              <a:defRPr/>
            </a:pPr>
            <a:endParaRPr lang="fr-FR"/>
          </a:p>
        </p:txBody>
      </p:sp>
    </p:spTree>
  </p:cSld>
  <p:clrMapOvr>
    <a:masterClrMapping/>
  </p:clrMapOvr>
  <p:transition spd="slow" advClick="0" advTm="5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noProof="0"/>
              <a:t>Cliquez sur l'icône pour ajouter une image</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lvl1pPr>
              <a:defRPr/>
            </a:lvl1pPr>
          </a:lstStyle>
          <a:p>
            <a:pPr>
              <a:defRPr/>
            </a:pPr>
            <a:fld id="{4A917533-17A3-44DD-A7B4-0FCFA16FE6D2}" type="datetime1">
              <a:rPr lang="fr-FR"/>
              <a:pPr>
                <a:defRPr/>
              </a:pPr>
              <a:t>17/02/2021</a:t>
            </a:fld>
            <a:endParaRPr lang="fr-FR"/>
          </a:p>
        </p:txBody>
      </p:sp>
      <p:sp>
        <p:nvSpPr>
          <p:cNvPr id="6" name="Footer Placeholder 5"/>
          <p:cNvSpPr>
            <a:spLocks noGrp="1"/>
          </p:cNvSpPr>
          <p:nvPr>
            <p:ph type="ftr" sz="quarter" idx="11"/>
          </p:nvPr>
        </p:nvSpPr>
        <p:spPr/>
        <p:txBody>
          <a:bodyPr/>
          <a:lstStyle>
            <a:lvl1pPr>
              <a:defRPr/>
            </a:lvl1pPr>
          </a:lstStyle>
          <a:p>
            <a:pPr>
              <a:defRPr/>
            </a:pPr>
            <a:endParaRPr lang="fr-FR"/>
          </a:p>
        </p:txBody>
      </p:sp>
    </p:spTree>
  </p:cSld>
  <p:clrMapOvr>
    <a:masterClrMapping/>
  </p:clrMapOvr>
  <p:transition spd="slow" advClick="0" advTm="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51"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 name="T18" fmla="*/ 0 w 22"/>
                <a:gd name="T19" fmla="*/ 0 h 136"/>
                <a:gd name="T20" fmla="*/ 22 w 22"/>
                <a:gd name="T21" fmla="*/ 136 h 136"/>
              </a:gdLst>
              <a:ahLst/>
              <a:cxnLst>
                <a:cxn ang="T12">
                  <a:pos x="T0" y="T1"/>
                </a:cxn>
                <a:cxn ang="T13">
                  <a:pos x="T2" y="T3"/>
                </a:cxn>
                <a:cxn ang="T14">
                  <a:pos x="T4" y="T5"/>
                </a:cxn>
                <a:cxn ang="T15">
                  <a:pos x="T6" y="T7"/>
                </a:cxn>
                <a:cxn ang="T16">
                  <a:pos x="T8" y="T9"/>
                </a:cxn>
                <a:cxn ang="T17">
                  <a:pos x="T10" y="T11"/>
                </a:cxn>
              </a:cxnLst>
              <a:rect l="T18" t="T19" r="T20" b="T21"/>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9525">
              <a:noFill/>
              <a:round/>
              <a:headEnd/>
              <a:tailEnd/>
            </a:ln>
          </p:spPr>
          <p:txBody>
            <a:bodyPr/>
            <a:lstStyle/>
            <a:p>
              <a:pPr>
                <a:defRPr/>
              </a:pPr>
              <a:endParaRPr lang="fr-FR"/>
            </a:p>
          </p:txBody>
        </p:sp>
        <p:sp>
          <p:nvSpPr>
            <p:cNvPr id="1052"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 name="T21" fmla="*/ 0 w 140"/>
                <a:gd name="T22" fmla="*/ 0 h 504"/>
                <a:gd name="T23" fmla="*/ 140 w 140"/>
                <a:gd name="T24" fmla="*/ 504 h 5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9525">
              <a:noFill/>
              <a:round/>
              <a:headEnd/>
              <a:tailEnd/>
            </a:ln>
          </p:spPr>
          <p:txBody>
            <a:bodyPr/>
            <a:lstStyle/>
            <a:p>
              <a:pPr>
                <a:defRPr/>
              </a:pPr>
              <a:endParaRPr lang="fr-FR"/>
            </a:p>
          </p:txBody>
        </p:sp>
        <p:sp>
          <p:nvSpPr>
            <p:cNvPr id="1053"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08"/>
                <a:gd name="T26" fmla="*/ 132 w 132"/>
                <a:gd name="T27" fmla="*/ 308 h 3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9525">
              <a:noFill/>
              <a:round/>
              <a:headEnd/>
              <a:tailEnd/>
            </a:ln>
          </p:spPr>
          <p:txBody>
            <a:bodyPr/>
            <a:lstStyle/>
            <a:p>
              <a:pPr>
                <a:defRPr/>
              </a:pPr>
              <a:endParaRPr lang="fr-FR"/>
            </a:p>
          </p:txBody>
        </p:sp>
        <p:sp>
          <p:nvSpPr>
            <p:cNvPr id="1054"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 name="T12" fmla="*/ 0 w 37"/>
                <a:gd name="T13" fmla="*/ 0 h 79"/>
                <a:gd name="T14" fmla="*/ 37 w 37"/>
                <a:gd name="T15" fmla="*/ 79 h 79"/>
              </a:gdLst>
              <a:ahLst/>
              <a:cxnLst>
                <a:cxn ang="T8">
                  <a:pos x="T0" y="T1"/>
                </a:cxn>
                <a:cxn ang="T9">
                  <a:pos x="T2" y="T3"/>
                </a:cxn>
                <a:cxn ang="T10">
                  <a:pos x="T4" y="T5"/>
                </a:cxn>
                <a:cxn ang="T11">
                  <a:pos x="T6" y="T7"/>
                </a:cxn>
              </a:cxnLst>
              <a:rect l="T12" t="T13" r="T14" b="T15"/>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9525">
              <a:noFill/>
              <a:round/>
              <a:headEnd/>
              <a:tailEnd/>
            </a:ln>
          </p:spPr>
          <p:txBody>
            <a:bodyPr/>
            <a:lstStyle/>
            <a:p>
              <a:pPr>
                <a:defRPr/>
              </a:pPr>
              <a:endParaRPr lang="fr-FR"/>
            </a:p>
          </p:txBody>
        </p:sp>
        <p:sp>
          <p:nvSpPr>
            <p:cNvPr id="1055"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8"/>
                <a:gd name="T34" fmla="*/ 0 h 722"/>
                <a:gd name="T35" fmla="*/ 178 w 178"/>
                <a:gd name="T36" fmla="*/ 722 h 7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9525">
              <a:noFill/>
              <a:round/>
              <a:headEnd/>
              <a:tailEnd/>
            </a:ln>
          </p:spPr>
          <p:txBody>
            <a:bodyPr/>
            <a:lstStyle/>
            <a:p>
              <a:pPr>
                <a:defRPr/>
              </a:pPr>
              <a:endParaRPr lang="fr-FR"/>
            </a:p>
          </p:txBody>
        </p:sp>
        <p:sp>
          <p:nvSpPr>
            <p:cNvPr id="1056"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635"/>
                <a:gd name="T32" fmla="*/ 23 w 23"/>
                <a:gd name="T33" fmla="*/ 635 h 63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9525">
              <a:noFill/>
              <a:round/>
              <a:headEnd/>
              <a:tailEnd/>
            </a:ln>
          </p:spPr>
          <p:txBody>
            <a:bodyPr/>
            <a:lstStyle/>
            <a:p>
              <a:pPr>
                <a:defRPr/>
              </a:pPr>
              <a:endParaRPr lang="fr-FR"/>
            </a:p>
          </p:txBody>
        </p:sp>
        <p:sp>
          <p:nvSpPr>
            <p:cNvPr id="1057"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 name="T18" fmla="*/ 0 w 17"/>
                <a:gd name="T19" fmla="*/ 0 h 107"/>
                <a:gd name="T20" fmla="*/ 17 w 17"/>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9525">
              <a:noFill/>
              <a:round/>
              <a:headEnd/>
              <a:tailEnd/>
            </a:ln>
          </p:spPr>
          <p:txBody>
            <a:bodyPr/>
            <a:lstStyle/>
            <a:p>
              <a:pPr>
                <a:defRPr/>
              </a:pPr>
              <a:endParaRPr lang="fr-FR"/>
            </a:p>
          </p:txBody>
        </p:sp>
        <p:sp>
          <p:nvSpPr>
            <p:cNvPr id="1058"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222"/>
                <a:gd name="T32" fmla="*/ 41 w 41"/>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9525">
              <a:noFill/>
              <a:round/>
              <a:headEnd/>
              <a:tailEnd/>
            </a:ln>
          </p:spPr>
          <p:txBody>
            <a:bodyPr/>
            <a:lstStyle/>
            <a:p>
              <a:pPr>
                <a:defRPr/>
              </a:pPr>
              <a:endParaRPr lang="fr-FR"/>
            </a:p>
          </p:txBody>
        </p:sp>
        <p:sp>
          <p:nvSpPr>
            <p:cNvPr id="1059"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0"/>
                <a:gd name="T52" fmla="*/ 0 h 878"/>
                <a:gd name="T53" fmla="*/ 450 w 450"/>
                <a:gd name="T54" fmla="*/ 878 h 87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9525">
              <a:noFill/>
              <a:round/>
              <a:headEnd/>
              <a:tailEnd/>
            </a:ln>
          </p:spPr>
          <p:txBody>
            <a:bodyPr/>
            <a:lstStyle/>
            <a:p>
              <a:pPr>
                <a:defRPr/>
              </a:pPr>
              <a:endParaRPr lang="fr-FR"/>
            </a:p>
          </p:txBody>
        </p:sp>
        <p:sp>
          <p:nvSpPr>
            <p:cNvPr id="1060"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 name="T12" fmla="*/ 0 w 35"/>
                <a:gd name="T13" fmla="*/ 0 h 73"/>
                <a:gd name="T14" fmla="*/ 35 w 35"/>
                <a:gd name="T15" fmla="*/ 73 h 73"/>
              </a:gdLst>
              <a:ahLst/>
              <a:cxnLst>
                <a:cxn ang="T8">
                  <a:pos x="T0" y="T1"/>
                </a:cxn>
                <a:cxn ang="T9">
                  <a:pos x="T2" y="T3"/>
                </a:cxn>
                <a:cxn ang="T10">
                  <a:pos x="T4" y="T5"/>
                </a:cxn>
                <a:cxn ang="T11">
                  <a:pos x="T6" y="T7"/>
                </a:cxn>
              </a:cxnLst>
              <a:rect l="T12" t="T13" r="T14" b="T15"/>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9525">
              <a:noFill/>
              <a:round/>
              <a:headEnd/>
              <a:tailEnd/>
            </a:ln>
          </p:spPr>
          <p:txBody>
            <a:bodyPr/>
            <a:lstStyle/>
            <a:p>
              <a:pPr>
                <a:defRPr/>
              </a:pPr>
              <a:endParaRPr lang="fr-FR"/>
            </a:p>
          </p:txBody>
        </p:sp>
        <p:sp>
          <p:nvSpPr>
            <p:cNvPr id="1061"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 name="T18" fmla="*/ 0 w 8"/>
                <a:gd name="T19" fmla="*/ 0 h 48"/>
                <a:gd name="T20" fmla="*/ 8 w 8"/>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9525">
              <a:noFill/>
              <a:round/>
              <a:headEnd/>
              <a:tailEnd/>
            </a:ln>
          </p:spPr>
          <p:txBody>
            <a:bodyPr/>
            <a:lstStyle/>
            <a:p>
              <a:pPr>
                <a:defRPr/>
              </a:pPr>
              <a:endParaRPr lang="fr-FR"/>
            </a:p>
          </p:txBody>
        </p:sp>
        <p:sp>
          <p:nvSpPr>
            <p:cNvPr id="1062"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 name="T24" fmla="*/ 0 w 52"/>
                <a:gd name="T25" fmla="*/ 0 h 135"/>
                <a:gd name="T26" fmla="*/ 52 w 52"/>
                <a:gd name="T27" fmla="*/ 135 h 1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9525">
              <a:noFill/>
              <a:round/>
              <a:headEnd/>
              <a:tailEnd/>
            </a:ln>
          </p:spPr>
          <p:txBody>
            <a:bodyPr/>
            <a:lstStyle/>
            <a:p>
              <a:pPr>
                <a:defRPr/>
              </a:pPr>
              <a:endParaRPr lang="fr-FR"/>
            </a:p>
          </p:txBody>
        </p:sp>
      </p:grpSp>
      <p:grpSp>
        <p:nvGrpSpPr>
          <p:cNvPr id="1027" name="Group 9"/>
          <p:cNvGrpSpPr>
            <a:grpSpLocks/>
          </p:cNvGrpSpPr>
          <p:nvPr/>
        </p:nvGrpSpPr>
        <p:grpSpPr bwMode="auto">
          <a:xfrm>
            <a:off x="26988" y="0"/>
            <a:ext cx="2357437" cy="6853238"/>
            <a:chOff x="6627813" y="194833"/>
            <a:chExt cx="1952625" cy="5678918"/>
          </a:xfrm>
        </p:grpSpPr>
        <p:sp>
          <p:nvSpPr>
            <p:cNvPr id="1039" name="Freeform 27"/>
            <p:cNvSpPr>
              <a:spLocks/>
            </p:cNvSpPr>
            <p:nvPr/>
          </p:nvSpPr>
          <p:spPr bwMode="auto">
            <a:xfrm>
              <a:off x="6627813" y="194833"/>
              <a:ext cx="408933" cy="3646504"/>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3"/>
                <a:gd name="T46" fmla="*/ 0 h 920"/>
                <a:gd name="T47" fmla="*/ 103 w 103"/>
                <a:gd name="T48" fmla="*/ 920 h 9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9525">
              <a:noFill/>
              <a:round/>
              <a:headEnd/>
              <a:tailEnd/>
            </a:ln>
          </p:spPr>
          <p:txBody>
            <a:bodyPr/>
            <a:lstStyle/>
            <a:p>
              <a:pPr>
                <a:defRPr/>
              </a:pPr>
              <a:endParaRPr lang="fr-FR"/>
            </a:p>
          </p:txBody>
        </p:sp>
        <p:sp>
          <p:nvSpPr>
            <p:cNvPr id="1040" name="Freeform 28"/>
            <p:cNvSpPr>
              <a:spLocks/>
            </p:cNvSpPr>
            <p:nvPr/>
          </p:nvSpPr>
          <p:spPr bwMode="auto">
            <a:xfrm>
              <a:off x="7061730" y="3771618"/>
              <a:ext cx="349763" cy="1310216"/>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 name="T24" fmla="*/ 0 w 88"/>
                <a:gd name="T25" fmla="*/ 0 h 330"/>
                <a:gd name="T26" fmla="*/ 88 w 88"/>
                <a:gd name="T27" fmla="*/ 330 h 3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9525">
              <a:noFill/>
              <a:round/>
              <a:headEnd/>
              <a:tailEnd/>
            </a:ln>
          </p:spPr>
          <p:txBody>
            <a:bodyPr/>
            <a:lstStyle/>
            <a:p>
              <a:pPr>
                <a:defRPr/>
              </a:pPr>
              <a:endParaRPr lang="fr-FR"/>
            </a:p>
          </p:txBody>
        </p:sp>
        <p:sp>
          <p:nvSpPr>
            <p:cNvPr id="1041" name="Freeform 29"/>
            <p:cNvSpPr>
              <a:spLocks/>
            </p:cNvSpPr>
            <p:nvPr/>
          </p:nvSpPr>
          <p:spPr bwMode="auto">
            <a:xfrm>
              <a:off x="7439105" y="5052893"/>
              <a:ext cx="357653" cy="82085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 name="T24" fmla="*/ 0 w 90"/>
                <a:gd name="T25" fmla="*/ 0 h 207"/>
                <a:gd name="T26" fmla="*/ 90 w 90"/>
                <a:gd name="T27" fmla="*/ 207 h 2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9525">
              <a:noFill/>
              <a:round/>
              <a:headEnd/>
              <a:tailEnd/>
            </a:ln>
          </p:spPr>
          <p:txBody>
            <a:bodyPr/>
            <a:lstStyle/>
            <a:p>
              <a:pPr>
                <a:defRPr/>
              </a:pPr>
              <a:endParaRPr lang="fr-FR"/>
            </a:p>
          </p:txBody>
        </p:sp>
        <p:sp>
          <p:nvSpPr>
            <p:cNvPr id="1042" name="Freeform 30"/>
            <p:cNvSpPr>
              <a:spLocks/>
            </p:cNvSpPr>
            <p:nvPr/>
          </p:nvSpPr>
          <p:spPr bwMode="auto">
            <a:xfrm>
              <a:off x="7036746" y="3811082"/>
              <a:ext cx="457585" cy="1853508"/>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5"/>
                <a:gd name="T34" fmla="*/ 0 h 467"/>
                <a:gd name="T35" fmla="*/ 115 w 115"/>
                <a:gd name="T36" fmla="*/ 467 h 4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9525">
              <a:noFill/>
              <a:round/>
              <a:headEnd/>
              <a:tailEnd/>
            </a:ln>
          </p:spPr>
          <p:txBody>
            <a:bodyPr/>
            <a:lstStyle/>
            <a:p>
              <a:pPr>
                <a:defRPr/>
              </a:pPr>
              <a:endParaRPr lang="fr-FR"/>
            </a:p>
          </p:txBody>
        </p:sp>
        <p:sp>
          <p:nvSpPr>
            <p:cNvPr id="1043" name="Freeform 31"/>
            <p:cNvSpPr>
              <a:spLocks/>
            </p:cNvSpPr>
            <p:nvPr/>
          </p:nvSpPr>
          <p:spPr bwMode="auto">
            <a:xfrm>
              <a:off x="6993355" y="1263001"/>
              <a:ext cx="144639" cy="2508617"/>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6"/>
                <a:gd name="T40" fmla="*/ 0 h 633"/>
                <a:gd name="T41" fmla="*/ 36 w 36"/>
                <a:gd name="T42" fmla="*/ 633 h 6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9525">
              <a:noFill/>
              <a:round/>
              <a:headEnd/>
              <a:tailEnd/>
            </a:ln>
          </p:spPr>
          <p:txBody>
            <a:bodyPr/>
            <a:lstStyle/>
            <a:p>
              <a:pPr>
                <a:defRPr/>
              </a:pPr>
              <a:endParaRPr lang="fr-FR"/>
            </a:p>
          </p:txBody>
        </p:sp>
        <p:sp>
          <p:nvSpPr>
            <p:cNvPr id="1044" name="Freeform 32"/>
            <p:cNvSpPr>
              <a:spLocks/>
            </p:cNvSpPr>
            <p:nvPr/>
          </p:nvSpPr>
          <p:spPr bwMode="auto">
            <a:xfrm>
              <a:off x="7525889" y="5640911"/>
              <a:ext cx="111767" cy="232840"/>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 name="T12" fmla="*/ 0 w 28"/>
                <a:gd name="T13" fmla="*/ 0 h 59"/>
                <a:gd name="T14" fmla="*/ 28 w 28"/>
                <a:gd name="T15" fmla="*/ 59 h 59"/>
              </a:gdLst>
              <a:ahLst/>
              <a:cxnLst>
                <a:cxn ang="T8">
                  <a:pos x="T0" y="T1"/>
                </a:cxn>
                <a:cxn ang="T9">
                  <a:pos x="T2" y="T3"/>
                </a:cxn>
                <a:cxn ang="T10">
                  <a:pos x="T4" y="T5"/>
                </a:cxn>
                <a:cxn ang="T11">
                  <a:pos x="T6" y="T7"/>
                </a:cxn>
              </a:cxnLst>
              <a:rect l="T12" t="T13" r="T14" b="T15"/>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9525">
              <a:noFill/>
              <a:round/>
              <a:headEnd/>
              <a:tailEnd/>
            </a:ln>
          </p:spPr>
          <p:txBody>
            <a:bodyPr/>
            <a:lstStyle/>
            <a:p>
              <a:pPr>
                <a:defRPr/>
              </a:pPr>
              <a:endParaRPr lang="fr-FR"/>
            </a:p>
          </p:txBody>
        </p:sp>
        <p:sp>
          <p:nvSpPr>
            <p:cNvPr id="1045" name="Freeform 33"/>
            <p:cNvSpPr>
              <a:spLocks/>
            </p:cNvSpPr>
            <p:nvPr/>
          </p:nvSpPr>
          <p:spPr bwMode="auto">
            <a:xfrm>
              <a:off x="7020967" y="3599290"/>
              <a:ext cx="68375" cy="423584"/>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 name="T21" fmla="*/ 0 w 17"/>
                <a:gd name="T22" fmla="*/ 0 h 107"/>
                <a:gd name="T23" fmla="*/ 17 w 17"/>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9525">
              <a:noFill/>
              <a:round/>
              <a:headEnd/>
              <a:tailEnd/>
            </a:ln>
          </p:spPr>
          <p:txBody>
            <a:bodyPr/>
            <a:lstStyle/>
            <a:p>
              <a:pPr>
                <a:defRPr/>
              </a:pPr>
              <a:endParaRPr lang="fr-FR"/>
            </a:p>
          </p:txBody>
        </p:sp>
        <p:sp>
          <p:nvSpPr>
            <p:cNvPr id="1046" name="Freeform 34"/>
            <p:cNvSpPr>
              <a:spLocks/>
            </p:cNvSpPr>
            <p:nvPr/>
          </p:nvSpPr>
          <p:spPr bwMode="auto">
            <a:xfrm>
              <a:off x="7411493" y="2802110"/>
              <a:ext cx="1168945" cy="2250783"/>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568"/>
                <a:gd name="T50" fmla="*/ 294 w 294"/>
                <a:gd name="T51" fmla="*/ 568 h 56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9525">
              <a:noFill/>
              <a:round/>
              <a:headEnd/>
              <a:tailEnd/>
            </a:ln>
          </p:spPr>
          <p:txBody>
            <a:bodyPr/>
            <a:lstStyle/>
            <a:p>
              <a:pPr>
                <a:defRPr/>
              </a:pPr>
              <a:endParaRPr lang="fr-FR"/>
            </a:p>
          </p:txBody>
        </p:sp>
        <p:sp>
          <p:nvSpPr>
            <p:cNvPr id="1047" name="Freeform 35"/>
            <p:cNvSpPr>
              <a:spLocks/>
            </p:cNvSpPr>
            <p:nvPr/>
          </p:nvSpPr>
          <p:spPr bwMode="auto">
            <a:xfrm>
              <a:off x="7494331" y="5664590"/>
              <a:ext cx="99932" cy="209161"/>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 name="T12" fmla="*/ 0 w 25"/>
                <a:gd name="T13" fmla="*/ 0 h 53"/>
                <a:gd name="T14" fmla="*/ 25 w 25"/>
                <a:gd name="T15" fmla="*/ 53 h 53"/>
              </a:gdLst>
              <a:ahLst/>
              <a:cxnLst>
                <a:cxn ang="T8">
                  <a:pos x="T0" y="T1"/>
                </a:cxn>
                <a:cxn ang="T9">
                  <a:pos x="T2" y="T3"/>
                </a:cxn>
                <a:cxn ang="T10">
                  <a:pos x="T4" y="T5"/>
                </a:cxn>
                <a:cxn ang="T11">
                  <a:pos x="T6" y="T7"/>
                </a:cxn>
              </a:cxnLst>
              <a:rect l="T12" t="T13" r="T14" b="T15"/>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9525">
              <a:noFill/>
              <a:round/>
              <a:headEnd/>
              <a:tailEnd/>
            </a:ln>
          </p:spPr>
          <p:txBody>
            <a:bodyPr/>
            <a:lstStyle/>
            <a:p>
              <a:pPr>
                <a:defRPr/>
              </a:pPr>
              <a:endParaRPr lang="fr-FR"/>
            </a:p>
          </p:txBody>
        </p:sp>
        <p:sp>
          <p:nvSpPr>
            <p:cNvPr id="1048" name="Freeform 36"/>
            <p:cNvSpPr>
              <a:spLocks/>
            </p:cNvSpPr>
            <p:nvPr/>
          </p:nvSpPr>
          <p:spPr bwMode="auto">
            <a:xfrm>
              <a:off x="7411493" y="5081833"/>
              <a:ext cx="114396" cy="559078"/>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 name="T24" fmla="*/ 0 w 29"/>
                <a:gd name="T25" fmla="*/ 0 h 141"/>
                <a:gd name="T26" fmla="*/ 29 w 29"/>
                <a:gd name="T27" fmla="*/ 141 h 1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9525">
              <a:noFill/>
              <a:round/>
              <a:headEnd/>
              <a:tailEnd/>
            </a:ln>
          </p:spPr>
          <p:txBody>
            <a:bodyPr/>
            <a:lstStyle/>
            <a:p>
              <a:pPr>
                <a:defRPr/>
              </a:pPr>
              <a:endParaRPr lang="fr-FR"/>
            </a:p>
          </p:txBody>
        </p:sp>
        <p:sp>
          <p:nvSpPr>
            <p:cNvPr id="1049" name="Freeform 37"/>
            <p:cNvSpPr>
              <a:spLocks/>
            </p:cNvSpPr>
            <p:nvPr/>
          </p:nvSpPr>
          <p:spPr bwMode="auto">
            <a:xfrm>
              <a:off x="7411493" y="4977910"/>
              <a:ext cx="32872" cy="189429"/>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 name="T21" fmla="*/ 0 w 8"/>
                <a:gd name="T22" fmla="*/ 0 h 48"/>
                <a:gd name="T23" fmla="*/ 8 w 8"/>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9525">
              <a:noFill/>
              <a:round/>
              <a:headEnd/>
              <a:tailEnd/>
            </a:ln>
          </p:spPr>
          <p:txBody>
            <a:bodyPr/>
            <a:lstStyle/>
            <a:p>
              <a:pPr>
                <a:defRPr/>
              </a:pPr>
              <a:endParaRPr lang="fr-FR"/>
            </a:p>
          </p:txBody>
        </p:sp>
        <p:sp>
          <p:nvSpPr>
            <p:cNvPr id="1050" name="Freeform 38"/>
            <p:cNvSpPr>
              <a:spLocks/>
            </p:cNvSpPr>
            <p:nvPr/>
          </p:nvSpPr>
          <p:spPr bwMode="auto">
            <a:xfrm>
              <a:off x="7439105" y="5434381"/>
              <a:ext cx="174882" cy="439370"/>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111"/>
                <a:gd name="T26" fmla="*/ 44 w 44"/>
                <a:gd name="T27" fmla="*/ 111 h 1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9525">
              <a:noFill/>
              <a:round/>
              <a:headEnd/>
              <a:tailEnd/>
            </a:ln>
          </p:spPr>
          <p:txBody>
            <a:bodyPr/>
            <a:lstStyle/>
            <a:p>
              <a:pPr>
                <a:defRPr/>
              </a:pPr>
              <a:endParaRPr lang="fr-FR"/>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fr-FR"/>
              <a:t>Modifiez le style du titre</a:t>
            </a:r>
            <a:endParaRPr lang="en-US" altLang="fr-FR"/>
          </a:p>
        </p:txBody>
      </p:sp>
      <p:sp>
        <p:nvSpPr>
          <p:cNvPr id="1030" name="Text Placeholder 2"/>
          <p:cNvSpPr>
            <a:spLocks noGrp="1"/>
          </p:cNvSpPr>
          <p:nvPr>
            <p:ph type="body" idx="1"/>
          </p:nvPr>
        </p:nvSpPr>
        <p:spPr bwMode="auto">
          <a:xfrm>
            <a:off x="2589213" y="2133600"/>
            <a:ext cx="89154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
        <p:nvSpPr>
          <p:cNvPr id="4" name="Date Placeholder 3"/>
          <p:cNvSpPr>
            <a:spLocks noGrp="1"/>
          </p:cNvSpPr>
          <p:nvPr>
            <p:ph type="dt" sz="half" idx="2"/>
          </p:nvPr>
        </p:nvSpPr>
        <p:spPr>
          <a:xfrm>
            <a:off x="10361613" y="6130925"/>
            <a:ext cx="1146175" cy="369888"/>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cs typeface="+mn-cs"/>
              </a:defRPr>
            </a:lvl1pPr>
          </a:lstStyle>
          <a:p>
            <a:pPr>
              <a:defRPr/>
            </a:pPr>
            <a:fld id="{2E542967-7633-41AD-9101-331A86E2F5C5}" type="datetime1">
              <a:rPr lang="fr-FR"/>
              <a:pPr>
                <a:defRPr/>
              </a:pPr>
              <a:t>17/02/2021</a:t>
            </a:fld>
            <a:endParaRPr lang="fr-FR"/>
          </a:p>
        </p:txBody>
      </p:sp>
      <p:sp>
        <p:nvSpPr>
          <p:cNvPr id="5" name="Footer Placeholder 4"/>
          <p:cNvSpPr>
            <a:spLocks noGrp="1"/>
          </p:cNvSpPr>
          <p:nvPr>
            <p:ph type="ftr" sz="quarter" idx="3"/>
          </p:nvPr>
        </p:nvSpPr>
        <p:spPr>
          <a:xfrm>
            <a:off x="2589213" y="6135688"/>
            <a:ext cx="7620000" cy="360362"/>
          </a:xfrm>
          <a:prstGeom prst="rect">
            <a:avLst/>
          </a:prstGeom>
        </p:spPr>
        <p:txBody>
          <a:bodyPr vert="horz" lIns="91440" tIns="45720" rIns="91440" bIns="45720" rtlCol="0" anchor="ctr"/>
          <a:lstStyle>
            <a:lvl1pPr algn="l" eaLnBrk="1" fontAlgn="auto" hangingPunct="1">
              <a:spcBef>
                <a:spcPts val="0"/>
              </a:spcBef>
              <a:spcAft>
                <a:spcPts val="0"/>
              </a:spcAft>
              <a:defRPr sz="1800" b="1">
                <a:solidFill>
                  <a:srgbClr val="FF0000"/>
                </a:solidFill>
                <a:latin typeface="+mn-lt"/>
                <a:cs typeface="+mn-cs"/>
              </a:defRPr>
            </a:lvl1pPr>
          </a:lstStyle>
          <a:p>
            <a:pPr>
              <a:defRPr/>
            </a:pPr>
            <a:endParaRPr lang="fr-FR"/>
          </a:p>
        </p:txBody>
      </p:sp>
      <p:pic>
        <p:nvPicPr>
          <p:cNvPr id="1033" name="Image 37"/>
          <p:cNvPicPr>
            <a:picLocks noChangeAspect="1"/>
          </p:cNvPicPr>
          <p:nvPr userDrawn="1"/>
        </p:nvPicPr>
        <p:blipFill>
          <a:blip r:embed="rId19" cstate="print"/>
          <a:srcRect/>
          <a:stretch>
            <a:fillRect/>
          </a:stretch>
        </p:blipFill>
        <p:spPr bwMode="auto">
          <a:xfrm>
            <a:off x="642938" y="1398588"/>
            <a:ext cx="1447800" cy="2576512"/>
          </a:xfrm>
          <a:prstGeom prst="rect">
            <a:avLst/>
          </a:prstGeom>
          <a:solidFill>
            <a:schemeClr val="accent2"/>
          </a:solidFill>
          <a:ln w="9525">
            <a:noFill/>
            <a:miter lim="800000"/>
            <a:headEnd/>
            <a:tailEnd/>
          </a:ln>
        </p:spPr>
      </p:pic>
      <p:sp>
        <p:nvSpPr>
          <p:cNvPr id="1034" name="Freeform 11"/>
          <p:cNvSpPr>
            <a:spLocks/>
          </p:cNvSpPr>
          <p:nvPr userDrawn="1"/>
        </p:nvSpPr>
        <p:spPr bwMode="auto">
          <a:xfrm flipV="1">
            <a:off x="50800" y="714375"/>
            <a:ext cx="1587500"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9525">
            <a:noFill/>
            <a:round/>
            <a:headEnd/>
            <a:tailEnd/>
          </a:ln>
        </p:spPr>
        <p:txBody>
          <a:bodyPr/>
          <a:lstStyle/>
          <a:p>
            <a:pPr>
              <a:defRPr/>
            </a:pPr>
            <a:endParaRPr lang="fr-FR"/>
          </a:p>
        </p:txBody>
      </p:sp>
      <p:sp>
        <p:nvSpPr>
          <p:cNvPr id="1035" name="ZoneTexte 38"/>
          <p:cNvSpPr txBox="1">
            <a:spLocks noChangeArrowheads="1"/>
          </p:cNvSpPr>
          <p:nvPr userDrawn="1"/>
        </p:nvSpPr>
        <p:spPr bwMode="auto">
          <a:xfrm>
            <a:off x="131763" y="677863"/>
            <a:ext cx="1663700" cy="5842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fr-FR" altLang="fr-FR" sz="1600" b="1">
                <a:latin typeface="Century Gothic" panose="020B0502020202020204" pitchFamily="34" charset="0"/>
              </a:rPr>
              <a:t>Pb concept </a:t>
            </a:r>
          </a:p>
          <a:p>
            <a:pPr eaLnBrk="1" hangingPunct="1">
              <a:defRPr/>
            </a:pPr>
            <a:r>
              <a:rPr lang="fr-FR" altLang="fr-FR" sz="1600" b="1">
                <a:latin typeface="Century Gothic" panose="020B0502020202020204" pitchFamily="34" charset="0"/>
              </a:rPr>
              <a:t>02.2020</a:t>
            </a:r>
          </a:p>
        </p:txBody>
      </p:sp>
      <p:sp>
        <p:nvSpPr>
          <p:cNvPr id="8" name="Espace réservé du numéro de diapositive 7"/>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entury Gothic" pitchFamily="34" charset="0"/>
              </a:defRPr>
            </a:lvl1pPr>
          </a:lstStyle>
          <a:p>
            <a:pPr>
              <a:defRPr/>
            </a:pPr>
            <a:fld id="{BA271DC5-07C2-463A-B5D4-E068213ADA75}" type="slidenum">
              <a:rPr lang="fr-FR" altLang="fr-FR"/>
              <a:pPr>
                <a:defRPr/>
              </a:pPr>
              <a:t>‹N°›</a:t>
            </a:fld>
            <a:endParaRPr lang="fr-FR" altLang="fr-FR"/>
          </a:p>
        </p:txBody>
      </p:sp>
      <p:sp>
        <p:nvSpPr>
          <p:cNvPr id="9" name="Rectangle 8"/>
          <p:cNvSpPr/>
          <p:nvPr userDrawn="1"/>
        </p:nvSpPr>
        <p:spPr>
          <a:xfrm>
            <a:off x="273050" y="6329363"/>
            <a:ext cx="563563" cy="369887"/>
          </a:xfrm>
          <a:prstGeom prst="rect">
            <a:avLst/>
          </a:prstGeom>
        </p:spPr>
        <p:txBody>
          <a:bodyPr wrap="none">
            <a:spAutoFit/>
          </a:bodyPr>
          <a:lstStyle/>
          <a:p>
            <a:pPr eaLnBrk="1" hangingPunct="1">
              <a:defRPr/>
            </a:pPr>
            <a:fld id="{BBFF6703-1845-4EE7-B07F-DBAB68EA6F68}" type="slidenum">
              <a:rPr lang="fr-FR" altLang="fr-FR" b="1">
                <a:solidFill>
                  <a:srgbClr val="FF0000"/>
                </a:solidFill>
                <a:latin typeface="Century Gothic" pitchFamily="34" charset="0"/>
              </a:rPr>
              <a:pPr eaLnBrk="1" hangingPunct="1">
                <a:defRPr/>
              </a:pPr>
              <a:t>‹N°›</a:t>
            </a:fld>
            <a:endParaRPr lang="fr-FR" altLang="fr-FR" b="1">
              <a:solidFill>
                <a:srgbClr val="FF0000"/>
              </a:solidFill>
              <a:latin typeface="Century Gothic" pitchFamily="34" charset="0"/>
            </a:endParaRPr>
          </a:p>
        </p:txBody>
      </p:sp>
      <p:pic>
        <p:nvPicPr>
          <p:cNvPr id="1038" name="Image 40"/>
          <p:cNvPicPr>
            <a:picLocks noChangeAspect="1"/>
          </p:cNvPicPr>
          <p:nvPr userDrawn="1"/>
        </p:nvPicPr>
        <p:blipFill>
          <a:blip r:embed="rId20" cstate="print"/>
          <a:srcRect/>
          <a:stretch>
            <a:fillRect/>
          </a:stretch>
        </p:blipFill>
        <p:spPr bwMode="auto">
          <a:xfrm>
            <a:off x="865188" y="5630863"/>
            <a:ext cx="1066800" cy="10683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57" r:id="rId13"/>
    <p:sldLayoutId id="2147484058" r:id="rId14"/>
    <p:sldLayoutId id="2147484059" r:id="rId15"/>
    <p:sldLayoutId id="2147484060" r:id="rId16"/>
  </p:sldLayoutIdLst>
  <p:transition spd="slow" advClick="0" advTm="5000">
    <p:fade/>
  </p:transition>
  <p:hf hdr="0" ftr="0" dt="0"/>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anose="020B0502020202020204" pitchFamily="34" charset="0"/>
        </a:defRPr>
      </a:lvl2pPr>
      <a:lvl3pPr algn="l" defTabSz="457200" rtl="0" eaLnBrk="0" fontAlgn="base" hangingPunct="0">
        <a:spcBef>
          <a:spcPct val="0"/>
        </a:spcBef>
        <a:spcAft>
          <a:spcPct val="0"/>
        </a:spcAft>
        <a:defRPr sz="3600">
          <a:solidFill>
            <a:srgbClr val="262626"/>
          </a:solidFill>
          <a:latin typeface="Century Gothic" panose="020B0502020202020204" pitchFamily="34" charset="0"/>
        </a:defRPr>
      </a:lvl3pPr>
      <a:lvl4pPr algn="l" defTabSz="457200" rtl="0" eaLnBrk="0" fontAlgn="base" hangingPunct="0">
        <a:spcBef>
          <a:spcPct val="0"/>
        </a:spcBef>
        <a:spcAft>
          <a:spcPct val="0"/>
        </a:spcAft>
        <a:defRPr sz="3600">
          <a:solidFill>
            <a:srgbClr val="262626"/>
          </a:solidFill>
          <a:latin typeface="Century Gothic" panose="020B0502020202020204" pitchFamily="34" charset="0"/>
        </a:defRPr>
      </a:lvl4pPr>
      <a:lvl5pPr algn="l" defTabSz="457200" rtl="0" eaLnBrk="0" fontAlgn="base" hangingPunct="0">
        <a:spcBef>
          <a:spcPct val="0"/>
        </a:spcBef>
        <a:spcAft>
          <a:spcPct val="0"/>
        </a:spcAft>
        <a:defRPr sz="3600">
          <a:solidFill>
            <a:srgbClr val="262626"/>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8.xml"/><Relationship Id="rId4" Type="http://schemas.openxmlformats.org/officeDocument/2006/relationships/comments" Target="../comments/commen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8.xml"/><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549525" y="2622550"/>
            <a:ext cx="8166100" cy="1595438"/>
          </a:xfrm>
        </p:spPr>
        <p:txBody>
          <a:bodyPr rtlCol="0">
            <a:noAutofit/>
          </a:bodyPr>
          <a:lstStyle/>
          <a:p>
            <a:pPr eaLnBrk="1" fontAlgn="auto" hangingPunct="1">
              <a:spcAft>
                <a:spcPts val="0"/>
              </a:spcAft>
              <a:defRPr/>
            </a:pPr>
            <a:r>
              <a:rPr lang="fr-FR" sz="2800" b="1" i="1" dirty="0">
                <a:solidFill>
                  <a:srgbClr val="FF0000"/>
                </a:solidFill>
                <a:effectLst>
                  <a:outerShdw blurRad="38100" dist="38100" dir="2700000" algn="tl">
                    <a:srgbClr val="000000">
                      <a:alpha val="43137"/>
                    </a:srgbClr>
                  </a:outerShdw>
                </a:effectLst>
              </a:rPr>
              <a:t>On connaît les maisons des illustres… mais où habitent les oubliés de l’Histoire, les « petites gens » dont on ne parle jamais ?</a:t>
            </a:r>
            <a:endParaRPr lang="fr-FR" sz="2800" dirty="0">
              <a:solidFill>
                <a:schemeClr val="tx1">
                  <a:lumMod val="85000"/>
                  <a:lumOff val="15000"/>
                </a:schemeClr>
              </a:solidFill>
            </a:endParaRPr>
          </a:p>
        </p:txBody>
      </p:sp>
      <p:sp>
        <p:nvSpPr>
          <p:cNvPr id="3" name="Sous-titre 2"/>
          <p:cNvSpPr>
            <a:spLocks noGrp="1"/>
          </p:cNvSpPr>
          <p:nvPr>
            <p:ph type="subTitle" idx="1"/>
          </p:nvPr>
        </p:nvSpPr>
        <p:spPr>
          <a:xfrm rot="5400000">
            <a:off x="8034338" y="3287713"/>
            <a:ext cx="6627812" cy="512762"/>
          </a:xfrm>
        </p:spPr>
        <p:txBody>
          <a:bodyPr rtlCol="0">
            <a:normAutofit fontScale="92500"/>
          </a:bodyPr>
          <a:lstStyle/>
          <a:p>
            <a:pPr eaLnBrk="1" fontAlgn="auto" hangingPunct="1">
              <a:spcAft>
                <a:spcPts val="0"/>
              </a:spcAft>
              <a:buFont typeface="Wingdings 3" charset="2"/>
              <a:buNone/>
              <a:defRPr/>
            </a:pPr>
            <a:r>
              <a:rPr lang="fr-FR" dirty="0"/>
              <a:t>Sur une idée de Martine PASTOR et Jean-Jacques  WOLINSKI</a:t>
            </a:r>
          </a:p>
        </p:txBody>
      </p:sp>
      <p:pic>
        <p:nvPicPr>
          <p:cNvPr id="18436" name="Image 8"/>
          <p:cNvPicPr>
            <a:picLocks noChangeAspect="1"/>
          </p:cNvPicPr>
          <p:nvPr/>
        </p:nvPicPr>
        <p:blipFill>
          <a:blip r:embed="rId2" cstate="print"/>
          <a:srcRect/>
          <a:stretch>
            <a:fillRect/>
          </a:stretch>
        </p:blipFill>
        <p:spPr bwMode="auto">
          <a:xfrm>
            <a:off x="8304213" y="4351338"/>
            <a:ext cx="2393950" cy="2284412"/>
          </a:xfrm>
          <a:prstGeom prst="rect">
            <a:avLst/>
          </a:prstGeom>
          <a:noFill/>
          <a:ln w="9525">
            <a:noFill/>
            <a:miter lim="800000"/>
            <a:headEnd/>
            <a:tailEnd/>
          </a:ln>
        </p:spPr>
      </p:pic>
      <p:pic>
        <p:nvPicPr>
          <p:cNvPr id="18437" name="Image 16"/>
          <p:cNvPicPr>
            <a:picLocks noChangeAspect="1"/>
          </p:cNvPicPr>
          <p:nvPr/>
        </p:nvPicPr>
        <p:blipFill>
          <a:blip r:embed="rId3" cstate="print"/>
          <a:srcRect/>
          <a:stretch>
            <a:fillRect/>
          </a:stretch>
        </p:blipFill>
        <p:spPr bwMode="auto">
          <a:xfrm>
            <a:off x="8280400" y="295275"/>
            <a:ext cx="2403475" cy="2203450"/>
          </a:xfrm>
          <a:prstGeom prst="rect">
            <a:avLst/>
          </a:prstGeom>
          <a:noFill/>
          <a:ln w="9525">
            <a:noFill/>
            <a:miter lim="800000"/>
            <a:headEnd/>
            <a:tailEnd/>
          </a:ln>
        </p:spPr>
      </p:pic>
      <p:pic>
        <p:nvPicPr>
          <p:cNvPr id="18438" name="Parenthèse fermante 18"/>
          <p:cNvPicPr>
            <a:picLocks noChangeArrowheads="1"/>
          </p:cNvPicPr>
          <p:nvPr/>
        </p:nvPicPr>
        <p:blipFill>
          <a:blip r:embed="rId4" cstate="print"/>
          <a:srcRect/>
          <a:stretch>
            <a:fillRect/>
          </a:stretch>
        </p:blipFill>
        <p:spPr bwMode="auto">
          <a:xfrm>
            <a:off x="3057525" y="4548188"/>
            <a:ext cx="4654550" cy="2468562"/>
          </a:xfrm>
          <a:prstGeom prst="rect">
            <a:avLst/>
          </a:prstGeom>
          <a:noFill/>
          <a:ln w="9525">
            <a:noFill/>
            <a:miter lim="800000"/>
            <a:headEnd/>
            <a:tailEnd/>
          </a:ln>
        </p:spPr>
      </p:pic>
    </p:spTree>
  </p:cSld>
  <p:clrMapOvr>
    <a:masterClrMapping/>
  </p:clrMapOvr>
  <p:transition spd="slow" advClick="0" advTm="5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Espace réservé du contenu 5"/>
          <p:cNvPicPr>
            <a:picLocks noGrp="1" noChangeAspect="1" noChangeArrowheads="1"/>
          </p:cNvPicPr>
          <p:nvPr>
            <p:ph idx="1"/>
          </p:nvPr>
        </p:nvPicPr>
        <p:blipFill>
          <a:blip r:embed="rId2" cstate="print"/>
          <a:srcRect/>
          <a:stretch>
            <a:fillRect/>
          </a:stretch>
        </p:blipFill>
        <p:spPr>
          <a:xfrm>
            <a:off x="6732897" y="1926256"/>
            <a:ext cx="5018087" cy="3368675"/>
          </a:xfrm>
        </p:spPr>
      </p:pic>
      <p:sp>
        <p:nvSpPr>
          <p:cNvPr id="4" name="Espace réservé du texte 3"/>
          <p:cNvSpPr>
            <a:spLocks noGrp="1"/>
          </p:cNvSpPr>
          <p:nvPr>
            <p:ph type="body" sz="half" idx="2"/>
          </p:nvPr>
        </p:nvSpPr>
        <p:spPr>
          <a:xfrm>
            <a:off x="2411413" y="1927225"/>
            <a:ext cx="4049712" cy="3632200"/>
          </a:xfrm>
        </p:spPr>
        <p:txBody>
          <a:bodyPr rtlCol="0">
            <a:normAutofit fontScale="25000" lnSpcReduction="20000"/>
          </a:bodyPr>
          <a:lstStyle/>
          <a:p>
            <a:pPr eaLnBrk="1" fontAlgn="auto" hangingPunct="1">
              <a:spcAft>
                <a:spcPts val="0"/>
              </a:spcAft>
              <a:buFont typeface="Wingdings 3" charset="2"/>
              <a:buNone/>
              <a:defRPr/>
            </a:pPr>
            <a:r>
              <a:rPr lang="fr-FR" sz="8000" b="1" dirty="0">
                <a:solidFill>
                  <a:schemeClr val="tx1"/>
                </a:solidFill>
              </a:rPr>
              <a:t>Les gobes sont sombres et humides, sordides, sans confort, ni chauffage ni lumière face à la mer nourricière.</a:t>
            </a:r>
          </a:p>
          <a:p>
            <a:pPr eaLnBrk="1" fontAlgn="auto" hangingPunct="1">
              <a:spcAft>
                <a:spcPts val="0"/>
              </a:spcAft>
              <a:buFont typeface="Wingdings 3" charset="2"/>
              <a:buNone/>
              <a:defRPr/>
            </a:pPr>
            <a:r>
              <a:rPr lang="fr-FR" sz="8000" b="1" dirty="0">
                <a:solidFill>
                  <a:schemeClr val="tx1"/>
                </a:solidFill>
              </a:rPr>
              <a:t>Le rythme de la marée est le même que celui de l’estomac.</a:t>
            </a:r>
          </a:p>
          <a:p>
            <a:pPr eaLnBrk="1" fontAlgn="auto" hangingPunct="1">
              <a:spcAft>
                <a:spcPts val="0"/>
              </a:spcAft>
              <a:buFont typeface="Wingdings 3" pitchFamily="2" charset="2"/>
              <a:buNone/>
              <a:defRPr/>
            </a:pPr>
            <a:r>
              <a:rPr lang="fr-FR" sz="8000" b="1" dirty="0">
                <a:solidFill>
                  <a:schemeClr val="tx1"/>
                </a:solidFill>
              </a:rPr>
              <a:t>La pêche journalière correspond  parfaitement à la nourriture quotidienne nécessaire.</a:t>
            </a:r>
          </a:p>
          <a:p>
            <a:pPr eaLnBrk="1" fontAlgn="auto" hangingPunct="1">
              <a:spcAft>
                <a:spcPts val="0"/>
              </a:spcAft>
              <a:buFont typeface="Wingdings 3" charset="2"/>
              <a:buNone/>
              <a:defRPr/>
            </a:pPr>
            <a:endParaRPr lang="fr-FR" sz="4400" b="1" dirty="0">
              <a:solidFill>
                <a:schemeClr val="tx1">
                  <a:lumMod val="75000"/>
                  <a:lumOff val="25000"/>
                </a:schemeClr>
              </a:solidFill>
            </a:endParaRPr>
          </a:p>
        </p:txBody>
      </p:sp>
      <p:sp>
        <p:nvSpPr>
          <p:cNvPr id="29699" name="Rectangle 4"/>
          <p:cNvSpPr>
            <a:spLocks noChangeArrowheads="1"/>
          </p:cNvSpPr>
          <p:nvPr/>
        </p:nvSpPr>
        <p:spPr bwMode="auto">
          <a:xfrm>
            <a:off x="2354263" y="273050"/>
            <a:ext cx="9355137" cy="1323975"/>
          </a:xfrm>
          <a:prstGeom prst="rect">
            <a:avLst/>
          </a:prstGeom>
          <a:noFill/>
          <a:ln>
            <a:noFill/>
          </a:ln>
        </p:spPr>
        <p:txBody>
          <a:bodyPr>
            <a:spAutoFit/>
          </a:bodyPr>
          <a:lstStyle>
            <a:lvl1pPr>
              <a:spcBef>
                <a:spcPts val="1000"/>
              </a:spcBef>
              <a:buClr>
                <a:schemeClr val="accent1"/>
              </a:buClr>
              <a:buFont typeface="Wingdings 3" pitchFamily="2"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itchFamily="2"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itchFamily="2"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itchFamily="2"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itchFamily="2" charset="2"/>
              <a:buChar char=""/>
              <a:defRPr sz="1200">
                <a:solidFill>
                  <a:srgbClr val="404040"/>
                </a:solidFill>
                <a:latin typeface="Century Gothic" panose="020B0502020202020204" pitchFamily="34" charset="0"/>
              </a:defRPr>
            </a:lvl9pPr>
          </a:lstStyle>
          <a:p>
            <a:pPr algn="ctr">
              <a:spcBef>
                <a:spcPct val="0"/>
              </a:spcBef>
              <a:buClrTx/>
              <a:buFontTx/>
              <a:buNone/>
              <a:defRPr/>
            </a:pPr>
            <a:r>
              <a:rPr lang="fr-FR" altLang="fr-FR" sz="4000" b="1" dirty="0">
                <a:solidFill>
                  <a:srgbClr val="FF0000"/>
                </a:solidFill>
                <a:latin typeface="+mj-lt"/>
                <a:cs typeface="Arial" panose="020B0604020202020204" pitchFamily="34" charset="0"/>
              </a:rPr>
              <a:t>L’habitat marginal</a:t>
            </a:r>
            <a:br>
              <a:rPr lang="fr-FR" altLang="fr-FR" sz="4000" b="1" dirty="0">
                <a:solidFill>
                  <a:srgbClr val="FF0000"/>
                </a:solidFill>
                <a:latin typeface="+mj-lt"/>
                <a:cs typeface="Arial" panose="020B0604020202020204" pitchFamily="34" charset="0"/>
              </a:rPr>
            </a:br>
            <a:r>
              <a:rPr lang="fr-FR" altLang="fr-FR" sz="4000" b="1" dirty="0">
                <a:solidFill>
                  <a:srgbClr val="FF0000"/>
                </a:solidFill>
                <a:latin typeface="+mj-lt"/>
                <a:cs typeface="Arial" panose="020B0604020202020204" pitchFamily="34" charset="0"/>
              </a:rPr>
              <a:t>Les maisons des Gobiers troglodytes</a:t>
            </a:r>
            <a:endParaRPr lang="fr-FR" altLang="fr-FR" sz="4000" dirty="0">
              <a:solidFill>
                <a:schemeClr val="tx1"/>
              </a:solidFill>
              <a:latin typeface="+mj-lt"/>
              <a:cs typeface="Arial" panose="020B0604020202020204" pitchFamily="34" charset="0"/>
            </a:endParaRPr>
          </a:p>
        </p:txBody>
      </p:sp>
      <p:sp>
        <p:nvSpPr>
          <p:cNvPr id="5" name="ZoneTexte 4"/>
          <p:cNvSpPr txBox="1"/>
          <p:nvPr/>
        </p:nvSpPr>
        <p:spPr>
          <a:xfrm>
            <a:off x="8172955" y="5615873"/>
            <a:ext cx="1917813" cy="307777"/>
          </a:xfrm>
          <a:prstGeom prst="rect">
            <a:avLst/>
          </a:prstGeom>
          <a:noFill/>
        </p:spPr>
        <p:txBody>
          <a:bodyPr wrap="square" rtlCol="0">
            <a:spAutoFit/>
          </a:bodyPr>
          <a:lstStyle/>
          <a:p>
            <a:r>
              <a:rPr lang="fr-FR" sz="1400" i="1" dirty="0">
                <a:latin typeface="+mn-lt"/>
              </a:rPr>
              <a:t>Collection privée </a:t>
            </a:r>
          </a:p>
        </p:txBody>
      </p:sp>
    </p:spTree>
  </p:cSld>
  <p:clrMapOvr>
    <a:masterClrMapping/>
  </p:clrMapOvr>
  <p:transition spd="slow" advClick="0" advTm="5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re 1"/>
          <p:cNvSpPr>
            <a:spLocks noGrp="1"/>
          </p:cNvSpPr>
          <p:nvPr>
            <p:ph type="title"/>
          </p:nvPr>
        </p:nvSpPr>
        <p:spPr>
          <a:xfrm>
            <a:off x="1716088" y="0"/>
            <a:ext cx="10858500" cy="1314450"/>
          </a:xfrm>
        </p:spPr>
        <p:txBody>
          <a:bodyPr/>
          <a:lstStyle/>
          <a:p>
            <a:pPr algn="ctr" eaLnBrk="1" hangingPunct="1"/>
            <a:r>
              <a:rPr lang="fr-FR" altLang="fr-FR" sz="4000" b="1">
                <a:solidFill>
                  <a:srgbClr val="FF0000"/>
                </a:solidFill>
              </a:rPr>
              <a:t>L’ habitat marginal</a:t>
            </a:r>
            <a:br>
              <a:rPr lang="fr-FR" altLang="fr-FR" sz="4000" b="1">
                <a:solidFill>
                  <a:srgbClr val="FF0000"/>
                </a:solidFill>
              </a:rPr>
            </a:br>
            <a:r>
              <a:rPr lang="fr-FR" altLang="fr-FR" sz="4000" b="1">
                <a:solidFill>
                  <a:srgbClr val="FF0000"/>
                </a:solidFill>
              </a:rPr>
              <a:t>Les loges des sabotiers en forêt de Lyons</a:t>
            </a:r>
          </a:p>
        </p:txBody>
      </p:sp>
      <p:pic>
        <p:nvPicPr>
          <p:cNvPr id="28675" name="Espace réservé du contenu 5"/>
          <p:cNvPicPr>
            <a:picLocks noGrp="1" noChangeAspect="1" noChangeArrowheads="1"/>
          </p:cNvPicPr>
          <p:nvPr>
            <p:ph idx="1"/>
          </p:nvPr>
        </p:nvPicPr>
        <p:blipFill>
          <a:blip r:embed="rId2" cstate="print"/>
          <a:srcRect b="1656"/>
          <a:stretch>
            <a:fillRect/>
          </a:stretch>
        </p:blipFill>
        <p:spPr>
          <a:xfrm>
            <a:off x="7162800" y="2055813"/>
            <a:ext cx="4902200" cy="3551237"/>
          </a:xfrm>
        </p:spPr>
      </p:pic>
      <p:sp>
        <p:nvSpPr>
          <p:cNvPr id="4" name="Espace réservé du texte 3"/>
          <p:cNvSpPr>
            <a:spLocks noGrp="1"/>
          </p:cNvSpPr>
          <p:nvPr>
            <p:ph type="body" sz="half" idx="2"/>
          </p:nvPr>
        </p:nvSpPr>
        <p:spPr>
          <a:xfrm>
            <a:off x="2435225" y="1398588"/>
            <a:ext cx="4556125" cy="5195887"/>
          </a:xfrm>
        </p:spPr>
        <p:txBody>
          <a:bodyPr rtlCol="0">
            <a:noAutofit/>
          </a:bodyPr>
          <a:lstStyle/>
          <a:p>
            <a:pPr algn="just" eaLnBrk="1" fontAlgn="auto" hangingPunct="1">
              <a:spcAft>
                <a:spcPts val="0"/>
              </a:spcAft>
              <a:buFont typeface="Wingdings 3" charset="2"/>
              <a:buNone/>
              <a:defRPr/>
            </a:pPr>
            <a:r>
              <a:rPr lang="fr-FR" sz="2000" b="1" dirty="0">
                <a:solidFill>
                  <a:schemeClr val="tx1"/>
                </a:solidFill>
              </a:rPr>
              <a:t>Les huttes dans la forêt étaient des cabanes  couvertes de fougères ; le brame des cerfs tout proches, faisait peur aux enfants.</a:t>
            </a:r>
          </a:p>
          <a:p>
            <a:pPr eaLnBrk="1" fontAlgn="auto" hangingPunct="1">
              <a:spcAft>
                <a:spcPts val="0"/>
              </a:spcAft>
              <a:buFont typeface="Wingdings 3" charset="2"/>
              <a:buNone/>
              <a:defRPr/>
            </a:pPr>
            <a:r>
              <a:rPr lang="fr-FR" sz="2000" b="1" dirty="0">
                <a:solidFill>
                  <a:schemeClr val="tx1"/>
                </a:solidFill>
              </a:rPr>
              <a:t>Atelier de travail et habitation avec cheminée pour durcir les sabots taillés dans du bois vert.</a:t>
            </a:r>
          </a:p>
          <a:p>
            <a:pPr eaLnBrk="1" fontAlgn="auto" hangingPunct="1">
              <a:spcAft>
                <a:spcPts val="0"/>
              </a:spcAft>
              <a:buFont typeface="Wingdings 3" charset="2"/>
              <a:buNone/>
              <a:defRPr/>
            </a:pPr>
            <a:r>
              <a:rPr lang="fr-FR" sz="2000" b="1" dirty="0">
                <a:solidFill>
                  <a:schemeClr val="tx1"/>
                </a:solidFill>
              </a:rPr>
              <a:t>Chaque sabotier a ses attributions :</a:t>
            </a:r>
          </a:p>
          <a:p>
            <a:pPr marL="285750" indent="-285750" algn="just" eaLnBrk="1" fontAlgn="auto" hangingPunct="1">
              <a:lnSpc>
                <a:spcPts val="1780"/>
              </a:lnSpc>
              <a:spcAft>
                <a:spcPts val="0"/>
              </a:spcAft>
              <a:buFont typeface="Arial" panose="020B0604020202020204" pitchFamily="34" charset="0"/>
              <a:buChar char="•"/>
              <a:defRPr/>
            </a:pPr>
            <a:r>
              <a:rPr lang="fr-FR" sz="2000" b="1" dirty="0">
                <a:solidFill>
                  <a:schemeClr val="tx1"/>
                </a:solidFill>
              </a:rPr>
              <a:t>celui du centre fend les bûches en quartiers ;</a:t>
            </a:r>
          </a:p>
          <a:p>
            <a:pPr marL="285750" indent="-285750" algn="just" eaLnBrk="1" fontAlgn="auto" hangingPunct="1">
              <a:lnSpc>
                <a:spcPts val="1780"/>
              </a:lnSpc>
              <a:spcAft>
                <a:spcPts val="0"/>
              </a:spcAft>
              <a:buFont typeface="Arial" panose="020B0604020202020204" pitchFamily="34" charset="0"/>
              <a:buChar char="•"/>
              <a:defRPr/>
            </a:pPr>
            <a:r>
              <a:rPr lang="fr-FR" sz="2000" b="1" dirty="0">
                <a:solidFill>
                  <a:schemeClr val="tx1"/>
                </a:solidFill>
              </a:rPr>
              <a:t>celui de droite leur donne la forme ;</a:t>
            </a:r>
          </a:p>
          <a:p>
            <a:pPr marL="285750" indent="-285750" algn="just" eaLnBrk="1" fontAlgn="auto" hangingPunct="1">
              <a:lnSpc>
                <a:spcPts val="1780"/>
              </a:lnSpc>
              <a:spcAft>
                <a:spcPts val="0"/>
              </a:spcAft>
              <a:buFont typeface="Arial" panose="020B0604020202020204" pitchFamily="34" charset="0"/>
              <a:buChar char="•"/>
              <a:defRPr/>
            </a:pPr>
            <a:r>
              <a:rPr lang="fr-FR" sz="2000" b="1" dirty="0">
                <a:solidFill>
                  <a:schemeClr val="tx1"/>
                </a:solidFill>
              </a:rPr>
              <a:t>celui de gauche les creuse</a:t>
            </a:r>
            <a:r>
              <a:rPr lang="fr-FR" sz="2000" b="1" dirty="0" smtClean="0">
                <a:solidFill>
                  <a:schemeClr val="tx1"/>
                </a:solidFill>
              </a:rPr>
              <a:t>.</a:t>
            </a:r>
          </a:p>
          <a:p>
            <a:pPr marL="285750" indent="-285750" algn="just" eaLnBrk="1" fontAlgn="auto" hangingPunct="1">
              <a:lnSpc>
                <a:spcPts val="1780"/>
              </a:lnSpc>
              <a:spcAft>
                <a:spcPts val="0"/>
              </a:spcAft>
              <a:buFont typeface="Arial" panose="020B0604020202020204" pitchFamily="34" charset="0"/>
              <a:buChar char="•"/>
              <a:defRPr/>
            </a:pPr>
            <a:r>
              <a:rPr lang="fr-FR" sz="2000" b="1" dirty="0" smtClean="0">
                <a:solidFill>
                  <a:schemeClr val="tx1"/>
                </a:solidFill>
              </a:rPr>
              <a:t>Mais que fait le quatrième ? </a:t>
            </a:r>
            <a:endParaRPr lang="fr-FR" sz="2000" b="1" dirty="0">
              <a:solidFill>
                <a:schemeClr val="tx1"/>
              </a:solidFill>
            </a:endParaRPr>
          </a:p>
        </p:txBody>
      </p:sp>
      <p:sp>
        <p:nvSpPr>
          <p:cNvPr id="28677" name="ZoneTexte 9"/>
          <p:cNvSpPr txBox="1">
            <a:spLocks noChangeArrowheads="1"/>
          </p:cNvSpPr>
          <p:nvPr/>
        </p:nvSpPr>
        <p:spPr bwMode="auto">
          <a:xfrm>
            <a:off x="8367952" y="5940777"/>
            <a:ext cx="2456122" cy="307777"/>
          </a:xfrm>
          <a:prstGeom prst="rect">
            <a:avLst/>
          </a:prstGeom>
          <a:noFill/>
          <a:ln w="9525">
            <a:noFill/>
            <a:miter lim="800000"/>
            <a:headEnd/>
            <a:tailEnd/>
          </a:ln>
        </p:spPr>
        <p:txBody>
          <a:bodyPr wrap="none">
            <a:spAutoFit/>
          </a:bodyPr>
          <a:lstStyle/>
          <a:p>
            <a:pPr eaLnBrk="1" hangingPunct="1"/>
            <a:r>
              <a:rPr lang="fr-FR" altLang="fr-FR" sz="1400" i="1" dirty="0">
                <a:latin typeface="Century Gothic" pitchFamily="34" charset="0"/>
              </a:rPr>
              <a:t>Collection Henry </a:t>
            </a:r>
            <a:r>
              <a:rPr lang="fr-FR" altLang="fr-FR" sz="1400" i="1" dirty="0" err="1">
                <a:latin typeface="Century Gothic" pitchFamily="34" charset="0"/>
              </a:rPr>
              <a:t>Decaëns</a:t>
            </a:r>
            <a:endParaRPr lang="fr-FR" altLang="fr-FR" sz="1400" i="1" dirty="0">
              <a:latin typeface="Century Gothic" pitchFamily="34" charset="0"/>
            </a:endParaRPr>
          </a:p>
        </p:txBody>
      </p:sp>
    </p:spTree>
  </p:cSld>
  <p:clrMapOvr>
    <a:masterClrMapping/>
  </p:clrMapOvr>
  <p:transition spd="slow" advClick="0" advTm="5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39938" y="463550"/>
            <a:ext cx="7885112" cy="985838"/>
          </a:xfrm>
        </p:spPr>
        <p:txBody>
          <a:bodyPr rtlCol="0">
            <a:normAutofit fontScale="90000"/>
          </a:bodyPr>
          <a:lstStyle/>
          <a:p>
            <a:pPr eaLnBrk="1" fontAlgn="auto" hangingPunct="1">
              <a:spcAft>
                <a:spcPts val="0"/>
              </a:spcAft>
              <a:defRPr/>
            </a:pPr>
            <a:r>
              <a:rPr lang="fr-FR" sz="4400" b="1" dirty="0">
                <a:solidFill>
                  <a:srgbClr val="FF0000"/>
                </a:solidFill>
              </a:rPr>
              <a:t>L’ habitat marginal </a:t>
            </a:r>
            <a:r>
              <a:rPr lang="fr-FR" sz="1100" b="1" dirty="0">
                <a:solidFill>
                  <a:srgbClr val="7030A0"/>
                </a:solidFill>
              </a:rPr>
              <a:t/>
            </a:r>
            <a:br>
              <a:rPr lang="fr-FR" sz="1100" b="1" dirty="0">
                <a:solidFill>
                  <a:srgbClr val="7030A0"/>
                </a:solidFill>
              </a:rPr>
            </a:br>
            <a:r>
              <a:rPr lang="fr-FR" sz="4400" b="1" dirty="0">
                <a:solidFill>
                  <a:srgbClr val="FF0000"/>
                </a:solidFill>
              </a:rPr>
              <a:t>La cabane des douaniers</a:t>
            </a:r>
          </a:p>
        </p:txBody>
      </p:sp>
      <p:sp>
        <p:nvSpPr>
          <p:cNvPr id="29699" name="Espace réservé du texte 3"/>
          <p:cNvSpPr>
            <a:spLocks noGrp="1"/>
          </p:cNvSpPr>
          <p:nvPr>
            <p:ph type="body" sz="half" idx="2"/>
          </p:nvPr>
        </p:nvSpPr>
        <p:spPr>
          <a:xfrm>
            <a:off x="2443796" y="1428750"/>
            <a:ext cx="4402066" cy="4251859"/>
          </a:xfrm>
        </p:spPr>
        <p:txBody>
          <a:bodyPr/>
          <a:lstStyle/>
          <a:p>
            <a:pPr eaLnBrk="1" hangingPunct="1"/>
            <a:r>
              <a:rPr lang="fr-FR" altLang="fr-FR" sz="2000" b="1" dirty="0">
                <a:solidFill>
                  <a:schemeClr val="tx1"/>
                </a:solidFill>
              </a:rPr>
              <a:t>Chargés d’observer les mouvements des navires, </a:t>
            </a:r>
            <a:r>
              <a:rPr lang="fr-FR" altLang="fr-FR" sz="2000" b="1" dirty="0" smtClean="0">
                <a:solidFill>
                  <a:schemeClr val="tx1"/>
                </a:solidFill>
              </a:rPr>
              <a:t>les douaniers  </a:t>
            </a:r>
            <a:r>
              <a:rPr lang="fr-FR" altLang="fr-FR" sz="2000" b="1" dirty="0">
                <a:solidFill>
                  <a:schemeClr val="tx1"/>
                </a:solidFill>
              </a:rPr>
              <a:t>étaient affectés à la surveillance des côtes au XIX</a:t>
            </a:r>
            <a:r>
              <a:rPr lang="fr-FR" altLang="fr-FR" sz="2000" b="1" baseline="30000" dirty="0">
                <a:solidFill>
                  <a:schemeClr val="tx1"/>
                </a:solidFill>
              </a:rPr>
              <a:t>e</a:t>
            </a:r>
            <a:r>
              <a:rPr lang="fr-FR" altLang="fr-FR" sz="2000" b="1" dirty="0">
                <a:solidFill>
                  <a:schemeClr val="tx1"/>
                </a:solidFill>
              </a:rPr>
              <a:t> siècle ( </a:t>
            </a:r>
            <a:r>
              <a:rPr lang="fr-FR" altLang="fr-FR" sz="2000" b="1" dirty="0" smtClean="0">
                <a:solidFill>
                  <a:schemeClr val="tx1"/>
                </a:solidFill>
              </a:rPr>
              <a:t>blocus continental contre </a:t>
            </a:r>
            <a:r>
              <a:rPr lang="fr-FR" altLang="fr-FR" sz="2000" b="1" dirty="0">
                <a:solidFill>
                  <a:schemeClr val="tx1"/>
                </a:solidFill>
              </a:rPr>
              <a:t>les Anglais).</a:t>
            </a:r>
          </a:p>
          <a:p>
            <a:pPr eaLnBrk="1" hangingPunct="1"/>
            <a:r>
              <a:rPr lang="fr-FR" altLang="fr-FR" sz="2000" b="1" dirty="0" smtClean="0">
                <a:solidFill>
                  <a:schemeClr val="tx1"/>
                </a:solidFill>
              </a:rPr>
              <a:t>Des abris  </a:t>
            </a:r>
            <a:r>
              <a:rPr lang="fr-FR" altLang="fr-FR" sz="2000" b="1" dirty="0">
                <a:solidFill>
                  <a:schemeClr val="tx1"/>
                </a:solidFill>
              </a:rPr>
              <a:t>pouvaient abriter une brigade de 6 militaires.</a:t>
            </a:r>
          </a:p>
          <a:p>
            <a:pPr eaLnBrk="1" hangingPunct="1"/>
            <a:r>
              <a:rPr lang="fr-FR" altLang="fr-FR" sz="2000" b="1" dirty="0" smtClean="0">
                <a:solidFill>
                  <a:schemeClr val="tx1"/>
                </a:solidFill>
              </a:rPr>
              <a:t>Celui de Varengeville, près de Dieppe, a été immortalisé par Monet.</a:t>
            </a:r>
            <a:endParaRPr lang="fr-FR" altLang="fr-FR" sz="2000" b="1" dirty="0">
              <a:solidFill>
                <a:schemeClr val="tx1"/>
              </a:solidFill>
            </a:endParaRPr>
          </a:p>
        </p:txBody>
      </p:sp>
      <p:pic>
        <p:nvPicPr>
          <p:cNvPr id="29700" name="Image 6"/>
          <p:cNvPicPr>
            <a:picLocks noChangeAspect="1" noChangeArrowheads="1"/>
          </p:cNvPicPr>
          <p:nvPr/>
        </p:nvPicPr>
        <p:blipFill>
          <a:blip r:embed="rId2" cstate="print"/>
          <a:srcRect/>
          <a:stretch>
            <a:fillRect/>
          </a:stretch>
        </p:blipFill>
        <p:spPr bwMode="auto">
          <a:xfrm>
            <a:off x="8310521" y="1549849"/>
            <a:ext cx="2799844" cy="1725043"/>
          </a:xfrm>
          <a:prstGeom prst="rect">
            <a:avLst/>
          </a:prstGeom>
          <a:noFill/>
          <a:ln w="9525">
            <a:noFill/>
            <a:miter lim="800000"/>
            <a:headEnd/>
            <a:tailEnd/>
          </a:ln>
        </p:spPr>
      </p:pic>
      <p:sp>
        <p:nvSpPr>
          <p:cNvPr id="29701" name="Rectangle 7"/>
          <p:cNvSpPr>
            <a:spLocks noChangeArrowheads="1"/>
          </p:cNvSpPr>
          <p:nvPr/>
        </p:nvSpPr>
        <p:spPr bwMode="auto">
          <a:xfrm>
            <a:off x="7923508" y="3300286"/>
            <a:ext cx="3874680" cy="523220"/>
          </a:xfrm>
          <a:prstGeom prst="rect">
            <a:avLst/>
          </a:prstGeom>
          <a:noFill/>
          <a:ln w="9525">
            <a:noFill/>
            <a:miter lim="800000"/>
            <a:headEnd/>
            <a:tailEnd/>
          </a:ln>
        </p:spPr>
        <p:txBody>
          <a:bodyPr wrap="square">
            <a:spAutoFit/>
          </a:bodyPr>
          <a:lstStyle/>
          <a:p>
            <a:pPr eaLnBrk="1" hangingPunct="1"/>
            <a:r>
              <a:rPr lang="fr-FR" altLang="fr-FR" sz="1400" i="1" dirty="0">
                <a:latin typeface="Century Gothic" pitchFamily="34" charset="0"/>
              </a:rPr>
              <a:t>Les douaniers en embuscade à l’aplomb </a:t>
            </a:r>
          </a:p>
          <a:p>
            <a:pPr eaLnBrk="1" hangingPunct="1"/>
            <a:r>
              <a:rPr lang="fr-FR" altLang="fr-FR" sz="1400" i="1" dirty="0">
                <a:latin typeface="Century Gothic" pitchFamily="34" charset="0"/>
              </a:rPr>
              <a:t>des falaises (collection</a:t>
            </a:r>
            <a:r>
              <a:rPr lang="fr-FR" altLang="fr-FR" sz="1400" dirty="0">
                <a:latin typeface="Century Gothic" pitchFamily="34" charset="0"/>
              </a:rPr>
              <a:t> </a:t>
            </a:r>
            <a:r>
              <a:rPr lang="fr-FR" altLang="fr-FR" sz="1400" i="1" dirty="0">
                <a:latin typeface="Century Gothic" pitchFamily="34" charset="0"/>
              </a:rPr>
              <a:t>Gilbert Fromager</a:t>
            </a:r>
            <a:r>
              <a:rPr lang="fr-FR" altLang="fr-FR" sz="1400" dirty="0">
                <a:latin typeface="Century Gothic" pitchFamily="34" charset="0"/>
              </a:rPr>
              <a:t>)</a:t>
            </a:r>
          </a:p>
        </p:txBody>
      </p:sp>
      <p:pic>
        <p:nvPicPr>
          <p:cNvPr id="6" name="Image 5" descr="Image 3.jpg"/>
          <p:cNvPicPr>
            <a:picLocks noChangeAspect="1"/>
          </p:cNvPicPr>
          <p:nvPr/>
        </p:nvPicPr>
        <p:blipFill>
          <a:blip r:embed="rId3" cstate="print"/>
          <a:stretch>
            <a:fillRect/>
          </a:stretch>
        </p:blipFill>
        <p:spPr>
          <a:xfrm>
            <a:off x="8318612" y="3952282"/>
            <a:ext cx="2848397" cy="1801483"/>
          </a:xfrm>
          <a:prstGeom prst="rect">
            <a:avLst/>
          </a:prstGeom>
        </p:spPr>
      </p:pic>
      <p:sp>
        <p:nvSpPr>
          <p:cNvPr id="7" name="ZoneTexte 6"/>
          <p:cNvSpPr txBox="1"/>
          <p:nvPr/>
        </p:nvSpPr>
        <p:spPr>
          <a:xfrm>
            <a:off x="8553282" y="5971923"/>
            <a:ext cx="2977869" cy="369332"/>
          </a:xfrm>
          <a:prstGeom prst="rect">
            <a:avLst/>
          </a:prstGeom>
          <a:noFill/>
        </p:spPr>
        <p:txBody>
          <a:bodyPr wrap="square" rtlCol="0">
            <a:spAutoFit/>
          </a:bodyPr>
          <a:lstStyle/>
          <a:p>
            <a:r>
              <a:rPr lang="fr-FR" sz="1400" i="1" dirty="0" smtClean="0">
                <a:latin typeface="+mn-lt"/>
              </a:rPr>
              <a:t>Collection</a:t>
            </a:r>
            <a:r>
              <a:rPr lang="fr-FR" i="1" dirty="0" smtClean="0">
                <a:latin typeface="+mn-lt"/>
              </a:rPr>
              <a:t> Alain Joubert </a:t>
            </a:r>
            <a:endParaRPr lang="fr-FR" i="1" dirty="0">
              <a:latin typeface="+mn-lt"/>
            </a:endParaRPr>
          </a:p>
        </p:txBody>
      </p:sp>
    </p:spTree>
  </p:cSld>
  <p:clrMapOvr>
    <a:masterClrMapping/>
  </p:clrMapOvr>
  <p:transition spd="slow" advClick="0" advTm="500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re 1"/>
          <p:cNvSpPr>
            <a:spLocks noGrp="1"/>
          </p:cNvSpPr>
          <p:nvPr>
            <p:ph type="title"/>
          </p:nvPr>
        </p:nvSpPr>
        <p:spPr>
          <a:xfrm>
            <a:off x="2219325" y="295275"/>
            <a:ext cx="8094663" cy="1168400"/>
          </a:xfrm>
        </p:spPr>
        <p:txBody>
          <a:bodyPr/>
          <a:lstStyle/>
          <a:p>
            <a:pPr eaLnBrk="1" hangingPunct="1"/>
            <a:r>
              <a:rPr lang="fr-FR" altLang="fr-FR" sz="4000" b="1">
                <a:solidFill>
                  <a:srgbClr val="FF0000"/>
                </a:solidFill>
              </a:rPr>
              <a:t>L’ habitat marginal</a:t>
            </a:r>
            <a:r>
              <a:rPr lang="fr-FR" altLang="fr-FR" sz="4000" b="1">
                <a:solidFill>
                  <a:srgbClr val="7030A0"/>
                </a:solidFill>
              </a:rPr>
              <a:t/>
            </a:r>
            <a:br>
              <a:rPr lang="fr-FR" altLang="fr-FR" sz="4000" b="1">
                <a:solidFill>
                  <a:srgbClr val="7030A0"/>
                </a:solidFill>
              </a:rPr>
            </a:br>
            <a:r>
              <a:rPr lang="fr-FR" altLang="fr-FR" sz="4000" b="1">
                <a:solidFill>
                  <a:srgbClr val="FF0000"/>
                </a:solidFill>
              </a:rPr>
              <a:t>le lit des charretiers</a:t>
            </a:r>
          </a:p>
        </p:txBody>
      </p:sp>
      <p:sp>
        <p:nvSpPr>
          <p:cNvPr id="4" name="Espace réservé du texte 3"/>
          <p:cNvSpPr>
            <a:spLocks noGrp="1"/>
          </p:cNvSpPr>
          <p:nvPr>
            <p:ph type="body" sz="half" idx="2"/>
          </p:nvPr>
        </p:nvSpPr>
        <p:spPr>
          <a:xfrm>
            <a:off x="2354263" y="1598613"/>
            <a:ext cx="4402137" cy="4222750"/>
          </a:xfrm>
        </p:spPr>
        <p:txBody>
          <a:bodyPr rtlCol="0">
            <a:normAutofit/>
          </a:bodyPr>
          <a:lstStyle/>
          <a:p>
            <a:pPr eaLnBrk="1" fontAlgn="auto" hangingPunct="1">
              <a:spcAft>
                <a:spcPts val="0"/>
              </a:spcAft>
              <a:buFont typeface="Wingdings 3" charset="2"/>
              <a:buNone/>
              <a:defRPr/>
            </a:pPr>
            <a:r>
              <a:rPr lang="fr-FR" sz="2000" b="1" dirty="0">
                <a:solidFill>
                  <a:schemeClr val="tx1">
                    <a:lumMod val="75000"/>
                    <a:lumOff val="25000"/>
                  </a:schemeClr>
                </a:solidFill>
              </a:rPr>
              <a:t>Dans les fermes, le charretier est au service des </a:t>
            </a:r>
            <a:r>
              <a:rPr lang="fr-FR" sz="2000" b="1" dirty="0" smtClean="0">
                <a:solidFill>
                  <a:schemeClr val="tx1">
                    <a:lumMod val="75000"/>
                    <a:lumOff val="25000"/>
                  </a:schemeClr>
                </a:solidFill>
              </a:rPr>
              <a:t>animaux.</a:t>
            </a:r>
          </a:p>
          <a:p>
            <a:pPr eaLnBrk="1" fontAlgn="auto" hangingPunct="1">
              <a:spcAft>
                <a:spcPts val="0"/>
              </a:spcAft>
              <a:defRPr/>
            </a:pPr>
            <a:r>
              <a:rPr lang="fr-FR" sz="2000" b="1" dirty="0" smtClean="0">
                <a:solidFill>
                  <a:schemeClr val="tx1">
                    <a:lumMod val="75000"/>
                    <a:lumOff val="25000"/>
                  </a:schemeClr>
                </a:solidFill>
              </a:rPr>
              <a:t>Sa présence auprès des juments poulinières est requise pour les mises-bas souvent difficiles.</a:t>
            </a:r>
          </a:p>
          <a:p>
            <a:pPr eaLnBrk="1" fontAlgn="auto" hangingPunct="1">
              <a:spcAft>
                <a:spcPts val="0"/>
              </a:spcAft>
              <a:buFont typeface="Wingdings 3" charset="2"/>
              <a:buNone/>
              <a:defRPr/>
            </a:pPr>
            <a:endParaRPr lang="fr-FR" sz="2000" b="1" dirty="0">
              <a:solidFill>
                <a:schemeClr val="tx1">
                  <a:lumMod val="75000"/>
                  <a:lumOff val="25000"/>
                </a:schemeClr>
              </a:solidFill>
            </a:endParaRPr>
          </a:p>
          <a:p>
            <a:pPr eaLnBrk="1" fontAlgn="auto" hangingPunct="1">
              <a:spcAft>
                <a:spcPts val="0"/>
              </a:spcAft>
              <a:buFont typeface="Wingdings 3" pitchFamily="2" charset="2"/>
              <a:buNone/>
              <a:defRPr/>
            </a:pPr>
            <a:r>
              <a:rPr lang="fr-FR" sz="2000" b="1" dirty="0" smtClean="0">
                <a:solidFill>
                  <a:schemeClr val="tx1">
                    <a:lumMod val="75000"/>
                    <a:lumOff val="25000"/>
                  </a:schemeClr>
                </a:solidFill>
              </a:rPr>
              <a:t>Il est </a:t>
            </a:r>
            <a:r>
              <a:rPr lang="fr-FR" sz="2000" b="1" dirty="0">
                <a:solidFill>
                  <a:schemeClr val="tx1">
                    <a:lumMod val="75000"/>
                    <a:lumOff val="25000"/>
                  </a:schemeClr>
                </a:solidFill>
              </a:rPr>
              <a:t>tenu </a:t>
            </a:r>
            <a:r>
              <a:rPr lang="fr-FR" sz="2000" b="1" dirty="0" smtClean="0">
                <a:solidFill>
                  <a:schemeClr val="tx1">
                    <a:lumMod val="75000"/>
                    <a:lumOff val="25000"/>
                  </a:schemeClr>
                </a:solidFill>
              </a:rPr>
              <a:t>de dormir </a:t>
            </a:r>
            <a:r>
              <a:rPr lang="fr-FR" sz="2000" b="1" dirty="0">
                <a:solidFill>
                  <a:schemeClr val="tx1">
                    <a:lumMod val="75000"/>
                    <a:lumOff val="25000"/>
                  </a:schemeClr>
                </a:solidFill>
              </a:rPr>
              <a:t>avec ses chevaux. </a:t>
            </a:r>
            <a:r>
              <a:rPr lang="fr-FR" sz="2000" b="1" dirty="0" smtClean="0">
                <a:solidFill>
                  <a:schemeClr val="tx1">
                    <a:lumMod val="75000"/>
                    <a:lumOff val="25000"/>
                  </a:schemeClr>
                </a:solidFill>
              </a:rPr>
              <a:t>Sa couchette - </a:t>
            </a:r>
            <a:r>
              <a:rPr lang="fr-FR" sz="2000" b="1" dirty="0">
                <a:solidFill>
                  <a:schemeClr val="tx1">
                    <a:lumMod val="75000"/>
                    <a:lumOff val="25000"/>
                  </a:schemeClr>
                </a:solidFill>
              </a:rPr>
              <a:t>une planche </a:t>
            </a:r>
            <a:r>
              <a:rPr lang="fr-FR" sz="2000" b="1" dirty="0" smtClean="0">
                <a:solidFill>
                  <a:schemeClr val="tx1">
                    <a:lumMod val="75000"/>
                    <a:lumOff val="25000"/>
                  </a:schemeClr>
                </a:solidFill>
              </a:rPr>
              <a:t>suspendue, recouverte de paille </a:t>
            </a:r>
            <a:r>
              <a:rPr lang="fr-FR" sz="2000" b="1" dirty="0">
                <a:solidFill>
                  <a:schemeClr val="tx1">
                    <a:lumMod val="75000"/>
                    <a:lumOff val="25000"/>
                  </a:schemeClr>
                </a:solidFill>
              </a:rPr>
              <a:t>- est installée dans un coin de l’écurie</a:t>
            </a:r>
            <a:r>
              <a:rPr lang="fr-FR" sz="2000" b="1" dirty="0" smtClean="0">
                <a:solidFill>
                  <a:schemeClr val="tx1">
                    <a:lumMod val="75000"/>
                    <a:lumOff val="25000"/>
                  </a:schemeClr>
                </a:solidFill>
              </a:rPr>
              <a:t>.</a:t>
            </a:r>
            <a:endParaRPr lang="fr-FR" sz="2000" b="1" dirty="0">
              <a:solidFill>
                <a:schemeClr val="tx1">
                  <a:lumMod val="75000"/>
                  <a:lumOff val="25000"/>
                </a:schemeClr>
              </a:solidFill>
            </a:endParaRPr>
          </a:p>
        </p:txBody>
      </p:sp>
      <p:pic>
        <p:nvPicPr>
          <p:cNvPr id="30724" name="Image 4"/>
          <p:cNvPicPr>
            <a:picLocks noChangeAspect="1" noChangeArrowheads="1"/>
          </p:cNvPicPr>
          <p:nvPr/>
        </p:nvPicPr>
        <p:blipFill>
          <a:blip r:embed="rId2" cstate="print"/>
          <a:srcRect/>
          <a:stretch>
            <a:fillRect/>
          </a:stretch>
        </p:blipFill>
        <p:spPr bwMode="auto">
          <a:xfrm>
            <a:off x="8055031" y="3387262"/>
            <a:ext cx="3062288" cy="2592387"/>
          </a:xfrm>
          <a:prstGeom prst="rect">
            <a:avLst/>
          </a:prstGeom>
          <a:noFill/>
          <a:ln w="9525">
            <a:noFill/>
            <a:miter lim="800000"/>
            <a:headEnd/>
            <a:tailEnd/>
          </a:ln>
        </p:spPr>
      </p:pic>
      <p:pic>
        <p:nvPicPr>
          <p:cNvPr id="30725" name="Image 5"/>
          <p:cNvPicPr>
            <a:picLocks noChangeAspect="1" noChangeArrowheads="1"/>
          </p:cNvPicPr>
          <p:nvPr/>
        </p:nvPicPr>
        <p:blipFill>
          <a:blip r:embed="rId3" cstate="print"/>
          <a:srcRect l="5540" t="8635" r="4649" b="8875"/>
          <a:stretch>
            <a:fillRect/>
          </a:stretch>
        </p:blipFill>
        <p:spPr bwMode="auto">
          <a:xfrm>
            <a:off x="7776446" y="550258"/>
            <a:ext cx="3617140" cy="2435703"/>
          </a:xfrm>
          <a:prstGeom prst="rect">
            <a:avLst/>
          </a:prstGeom>
          <a:noFill/>
          <a:ln w="9525">
            <a:noFill/>
            <a:miter lim="800000"/>
            <a:headEnd/>
            <a:tailEnd/>
          </a:ln>
        </p:spPr>
      </p:pic>
      <p:sp>
        <p:nvSpPr>
          <p:cNvPr id="30726" name="ZoneTexte 2"/>
          <p:cNvSpPr txBox="1">
            <a:spLocks noChangeArrowheads="1"/>
          </p:cNvSpPr>
          <p:nvPr/>
        </p:nvSpPr>
        <p:spPr bwMode="auto">
          <a:xfrm>
            <a:off x="7934592" y="6009306"/>
            <a:ext cx="3313337" cy="584775"/>
          </a:xfrm>
          <a:prstGeom prst="rect">
            <a:avLst/>
          </a:prstGeom>
          <a:noFill/>
          <a:ln w="9525">
            <a:noFill/>
            <a:miter lim="800000"/>
            <a:headEnd/>
            <a:tailEnd/>
          </a:ln>
        </p:spPr>
        <p:txBody>
          <a:bodyPr wrap="square">
            <a:spAutoFit/>
          </a:bodyPr>
          <a:lstStyle/>
          <a:p>
            <a:pPr algn="ctr" eaLnBrk="1" hangingPunct="1"/>
            <a:r>
              <a:rPr lang="fr-FR" altLang="fr-FR" b="1" i="1" dirty="0">
                <a:latin typeface="Century Gothic" pitchFamily="34" charset="0"/>
              </a:rPr>
              <a:t> </a:t>
            </a:r>
            <a:r>
              <a:rPr lang="fr-FR" altLang="fr-FR" sz="1400" i="1" dirty="0">
                <a:latin typeface="Century Gothic" pitchFamily="34" charset="0"/>
              </a:rPr>
              <a:t>Gravure Raymond Lecourt</a:t>
            </a:r>
          </a:p>
          <a:p>
            <a:pPr algn="ctr" eaLnBrk="1" hangingPunct="1"/>
            <a:r>
              <a:rPr lang="fr-FR" altLang="fr-FR" sz="1400" i="1" dirty="0">
                <a:latin typeface="Century Gothic" pitchFamily="34" charset="0"/>
              </a:rPr>
              <a:t>  Collection Jean-Pierre Watté</a:t>
            </a:r>
          </a:p>
        </p:txBody>
      </p:sp>
    </p:spTree>
  </p:cSld>
  <p:clrMapOvr>
    <a:masterClrMapping/>
  </p:clrMapOvr>
  <p:transition spd="slow" advClick="0" advTm="5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re 1"/>
          <p:cNvSpPr>
            <a:spLocks noGrp="1"/>
          </p:cNvSpPr>
          <p:nvPr>
            <p:ph type="title"/>
          </p:nvPr>
        </p:nvSpPr>
        <p:spPr>
          <a:xfrm>
            <a:off x="2986088" y="153988"/>
            <a:ext cx="6181725" cy="1252537"/>
          </a:xfrm>
        </p:spPr>
        <p:txBody>
          <a:bodyPr/>
          <a:lstStyle/>
          <a:p>
            <a:pPr algn="ctr" eaLnBrk="1" hangingPunct="1"/>
            <a:r>
              <a:rPr lang="fr-FR" sz="4000" b="1" dirty="0">
                <a:solidFill>
                  <a:srgbClr val="FF0000"/>
                </a:solidFill>
              </a:rPr>
              <a:t>La maison ouvrière</a:t>
            </a:r>
            <a:br>
              <a:rPr lang="fr-FR" sz="4000" b="1" dirty="0">
                <a:solidFill>
                  <a:srgbClr val="FF0000"/>
                </a:solidFill>
              </a:rPr>
            </a:br>
            <a:r>
              <a:rPr lang="fr-FR" sz="4000" b="1" dirty="0">
                <a:solidFill>
                  <a:srgbClr val="FF0000"/>
                </a:solidFill>
              </a:rPr>
              <a:t> Le Corbusier</a:t>
            </a:r>
          </a:p>
        </p:txBody>
      </p:sp>
      <p:sp>
        <p:nvSpPr>
          <p:cNvPr id="31747" name="Espace réservé du texte 3"/>
          <p:cNvSpPr>
            <a:spLocks noGrp="1"/>
          </p:cNvSpPr>
          <p:nvPr>
            <p:ph type="body" sz="half" idx="2"/>
          </p:nvPr>
        </p:nvSpPr>
        <p:spPr>
          <a:xfrm>
            <a:off x="2242012" y="1406216"/>
            <a:ext cx="4806151" cy="4689475"/>
          </a:xfrm>
        </p:spPr>
        <p:txBody>
          <a:bodyPr/>
          <a:lstStyle/>
          <a:p>
            <a:pPr eaLnBrk="1" hangingPunct="1"/>
            <a:r>
              <a:rPr lang="fr-FR" altLang="fr-FR" sz="2000" b="1" dirty="0"/>
              <a:t>L’usine horlogère de Saint-Nicolas-d’Aliermont a sollicité l’architecte Charles-Edouard  Jeanneret-Gris pour un projet de cité ouvrière dans l’esprit des cités. Le projet trop onéreux a été abandonné.</a:t>
            </a:r>
          </a:p>
          <a:p>
            <a:pPr eaLnBrk="1" hangingPunct="1"/>
            <a:r>
              <a:rPr lang="fr-FR" altLang="fr-FR" sz="2000" b="1" dirty="0"/>
              <a:t>En 1917, une seule maison a été construite pour servir de pavillon témoin.</a:t>
            </a:r>
          </a:p>
          <a:p>
            <a:pPr eaLnBrk="1" hangingPunct="1"/>
            <a:r>
              <a:rPr lang="fr-FR" altLang="fr-FR" sz="2000" b="1" dirty="0"/>
              <a:t>Trois ans plus tard, l’architecte change de nom et devient plus connu sous le nom de </a:t>
            </a:r>
            <a:r>
              <a:rPr lang="fr-FR" altLang="fr-FR" sz="2000" b="1" dirty="0">
                <a:effectLst>
                  <a:outerShdw blurRad="38100" dist="38100" dir="2700000" algn="tl">
                    <a:srgbClr val="000000">
                      <a:alpha val="43137"/>
                    </a:srgbClr>
                  </a:outerShdw>
                </a:effectLst>
              </a:rPr>
              <a:t>Le Corbusier</a:t>
            </a:r>
            <a:r>
              <a:rPr lang="fr-FR" altLang="fr-FR" sz="2000" b="1" dirty="0"/>
              <a:t>.</a:t>
            </a:r>
          </a:p>
        </p:txBody>
      </p:sp>
      <p:pic>
        <p:nvPicPr>
          <p:cNvPr id="31748" name="Espace réservé du contenu 4"/>
          <p:cNvPicPr>
            <a:picLocks noGrp="1" noChangeArrowheads="1"/>
          </p:cNvPicPr>
          <p:nvPr>
            <p:ph idx="1"/>
          </p:nvPr>
        </p:nvPicPr>
        <p:blipFill>
          <a:blip r:embed="rId2" cstate="print"/>
          <a:srcRect/>
          <a:stretch>
            <a:fillRect/>
          </a:stretch>
        </p:blipFill>
        <p:spPr>
          <a:xfrm>
            <a:off x="7140211" y="1780641"/>
            <a:ext cx="4800600" cy="3800475"/>
          </a:xfrm>
        </p:spPr>
      </p:pic>
      <p:sp>
        <p:nvSpPr>
          <p:cNvPr id="31749" name="ZoneTexte 9"/>
          <p:cNvSpPr txBox="1">
            <a:spLocks noChangeArrowheads="1"/>
          </p:cNvSpPr>
          <p:nvPr/>
        </p:nvSpPr>
        <p:spPr bwMode="auto">
          <a:xfrm flipH="1">
            <a:off x="8213415" y="5710589"/>
            <a:ext cx="2937409" cy="584775"/>
          </a:xfrm>
          <a:prstGeom prst="rect">
            <a:avLst/>
          </a:prstGeom>
          <a:noFill/>
          <a:ln w="9525">
            <a:noFill/>
            <a:miter lim="800000"/>
            <a:headEnd/>
            <a:tailEnd/>
          </a:ln>
        </p:spPr>
        <p:txBody>
          <a:bodyPr wrap="square">
            <a:spAutoFit/>
          </a:bodyPr>
          <a:lstStyle/>
          <a:p>
            <a:pPr eaLnBrk="1" hangingPunct="1"/>
            <a:r>
              <a:rPr lang="fr-FR" altLang="fr-FR" sz="1400" i="1" dirty="0">
                <a:latin typeface="Century Gothic" pitchFamily="34" charset="0"/>
              </a:rPr>
              <a:t>Thomas Renard (Informations Dieppoises, bihebdomadaire</a:t>
            </a:r>
            <a:r>
              <a:rPr lang="fr-FR" altLang="fr-FR" i="1" dirty="0">
                <a:latin typeface="Century Gothic" pitchFamily="34" charset="0"/>
              </a:rPr>
              <a:t>)</a:t>
            </a:r>
          </a:p>
        </p:txBody>
      </p:sp>
    </p:spTree>
  </p:cSld>
  <p:clrMapOvr>
    <a:masterClrMapping/>
  </p:clrMapOvr>
  <p:transition spd="slow" advClick="0" advTm="5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p:cNvSpPr>
            <a:spLocks noGrp="1"/>
          </p:cNvSpPr>
          <p:nvPr>
            <p:ph type="title"/>
          </p:nvPr>
        </p:nvSpPr>
        <p:spPr>
          <a:xfrm>
            <a:off x="2563813" y="258763"/>
            <a:ext cx="6567487" cy="704850"/>
          </a:xfrm>
        </p:spPr>
        <p:txBody>
          <a:bodyPr/>
          <a:lstStyle/>
          <a:p>
            <a:pPr eaLnBrk="1" hangingPunct="1"/>
            <a:r>
              <a:rPr lang="fr-FR" altLang="fr-FR" sz="4000" b="1" dirty="0">
                <a:solidFill>
                  <a:srgbClr val="FF0000"/>
                </a:solidFill>
              </a:rPr>
              <a:t>La maison de l’ouvrier</a:t>
            </a:r>
          </a:p>
        </p:txBody>
      </p:sp>
      <p:pic>
        <p:nvPicPr>
          <p:cNvPr id="32771" name="Espace réservé du contenu 5"/>
          <p:cNvPicPr>
            <a:picLocks noGrp="1" noChangeAspect="1" noChangeArrowheads="1"/>
          </p:cNvPicPr>
          <p:nvPr>
            <p:ph idx="1"/>
          </p:nvPr>
        </p:nvPicPr>
        <p:blipFill>
          <a:blip r:embed="rId2" cstate="print"/>
          <a:srcRect/>
          <a:stretch>
            <a:fillRect/>
          </a:stretch>
        </p:blipFill>
        <p:spPr>
          <a:xfrm>
            <a:off x="8631238" y="446088"/>
            <a:ext cx="3201987" cy="4932362"/>
          </a:xfrm>
        </p:spPr>
      </p:pic>
      <p:sp>
        <p:nvSpPr>
          <p:cNvPr id="4" name="Espace réservé du texte 3"/>
          <p:cNvSpPr>
            <a:spLocks noGrp="1"/>
          </p:cNvSpPr>
          <p:nvPr>
            <p:ph type="body" sz="half" idx="2"/>
          </p:nvPr>
        </p:nvSpPr>
        <p:spPr>
          <a:xfrm>
            <a:off x="2944813" y="1538288"/>
            <a:ext cx="4797425" cy="4489450"/>
          </a:xfrm>
        </p:spPr>
        <p:txBody>
          <a:bodyPr rtlCol="0">
            <a:noAutofit/>
          </a:bodyPr>
          <a:lstStyle/>
          <a:p>
            <a:pPr algn="just" eaLnBrk="1" fontAlgn="auto" hangingPunct="1">
              <a:spcAft>
                <a:spcPts val="0"/>
              </a:spcAft>
              <a:buFont typeface="Wingdings 3" charset="2"/>
              <a:buNone/>
              <a:defRPr/>
            </a:pPr>
            <a:r>
              <a:rPr lang="fr-FR" sz="2000" b="1" dirty="0">
                <a:solidFill>
                  <a:schemeClr val="tx1"/>
                </a:solidFill>
              </a:rPr>
              <a:t>Bolbec, cité du textile et des filatures, est en pleine expérimentation sociale avec Jules Siegfried (1837-1922), drapier et conseiller général auquel les obscurs doivent beaucoup.</a:t>
            </a:r>
          </a:p>
          <a:p>
            <a:pPr algn="just" eaLnBrk="1" fontAlgn="auto" hangingPunct="1">
              <a:spcAft>
                <a:spcPts val="0"/>
              </a:spcAft>
              <a:buFont typeface="Wingdings 3" charset="2"/>
              <a:buNone/>
              <a:defRPr/>
            </a:pPr>
            <a:r>
              <a:rPr lang="fr-FR" sz="2000" b="1" dirty="0">
                <a:solidFill>
                  <a:schemeClr val="tx1"/>
                </a:solidFill>
              </a:rPr>
              <a:t>La construction d’habitations saines est partie prenante d’un projet social et économique visant à mettre fin aux taudis insalubres.</a:t>
            </a:r>
          </a:p>
          <a:p>
            <a:pPr algn="just" eaLnBrk="1" fontAlgn="auto" hangingPunct="1">
              <a:spcAft>
                <a:spcPts val="0"/>
              </a:spcAft>
              <a:buFont typeface="Wingdings 3" charset="2"/>
              <a:buNone/>
              <a:defRPr/>
            </a:pPr>
            <a:r>
              <a:rPr lang="fr-FR" sz="2000" b="1" dirty="0">
                <a:solidFill>
                  <a:schemeClr val="tx1"/>
                </a:solidFill>
              </a:rPr>
              <a:t>Exemple de la Cité de «  l’usine à gaz » (architecte Sorieul) : type de maison présentée à l’Exposition universelle de Paris en 1878, constituée de 4 pièces en rez-de-chaussée avec un terrain de 300 m</a:t>
            </a:r>
            <a:r>
              <a:rPr lang="fr-FR" sz="2000" b="1" baseline="30000" dirty="0">
                <a:solidFill>
                  <a:schemeClr val="tx1"/>
                </a:solidFill>
              </a:rPr>
              <a:t>2</a:t>
            </a:r>
            <a:r>
              <a:rPr lang="fr-FR" sz="2000" b="1" dirty="0">
                <a:solidFill>
                  <a:schemeClr val="tx1"/>
                </a:solidFill>
              </a:rPr>
              <a:t>.</a:t>
            </a:r>
            <a:endParaRPr lang="fr-FR" sz="2000" b="1" dirty="0">
              <a:solidFill>
                <a:schemeClr val="tx1">
                  <a:lumMod val="75000"/>
                  <a:lumOff val="25000"/>
                </a:schemeClr>
              </a:solidFill>
            </a:endParaRPr>
          </a:p>
        </p:txBody>
      </p:sp>
      <p:sp>
        <p:nvSpPr>
          <p:cNvPr id="32773" name="ZoneTexte 7"/>
          <p:cNvSpPr txBox="1">
            <a:spLocks noChangeArrowheads="1"/>
          </p:cNvSpPr>
          <p:nvPr/>
        </p:nvSpPr>
        <p:spPr bwMode="auto">
          <a:xfrm flipH="1">
            <a:off x="8525620" y="5541499"/>
            <a:ext cx="3666380" cy="738664"/>
          </a:xfrm>
          <a:prstGeom prst="rect">
            <a:avLst/>
          </a:prstGeom>
          <a:noFill/>
          <a:ln w="9525">
            <a:noFill/>
            <a:miter lim="800000"/>
            <a:headEnd/>
            <a:tailEnd/>
          </a:ln>
        </p:spPr>
        <p:txBody>
          <a:bodyPr wrap="square">
            <a:spAutoFit/>
          </a:bodyPr>
          <a:lstStyle/>
          <a:p>
            <a:pPr eaLnBrk="1" hangingPunct="1"/>
            <a:r>
              <a:rPr lang="fr-FR" altLang="fr-FR" sz="1400" i="1" dirty="0">
                <a:latin typeface="Century Gothic" pitchFamily="34" charset="0"/>
              </a:rPr>
              <a:t>Extrait des Nouvelles annales de la construction n°287 de novembre 1898 (Archives  de l’hôtel de ville de Bolbec).</a:t>
            </a:r>
          </a:p>
        </p:txBody>
      </p:sp>
      <p:sp>
        <p:nvSpPr>
          <p:cNvPr id="32774" name="ZoneTexte 8"/>
          <p:cNvSpPr txBox="1">
            <a:spLocks noChangeArrowheads="1"/>
          </p:cNvSpPr>
          <p:nvPr/>
        </p:nvSpPr>
        <p:spPr bwMode="auto">
          <a:xfrm flipH="1">
            <a:off x="4562475" y="830263"/>
            <a:ext cx="3179763" cy="708025"/>
          </a:xfrm>
          <a:prstGeom prst="rect">
            <a:avLst/>
          </a:prstGeom>
          <a:noFill/>
          <a:ln w="9525">
            <a:noFill/>
            <a:miter lim="800000"/>
            <a:headEnd/>
            <a:tailEnd/>
          </a:ln>
        </p:spPr>
        <p:txBody>
          <a:bodyPr>
            <a:spAutoFit/>
          </a:bodyPr>
          <a:lstStyle/>
          <a:p>
            <a:pPr eaLnBrk="1" hangingPunct="1"/>
            <a:r>
              <a:rPr lang="fr-FR" altLang="fr-FR" sz="4000" b="1" dirty="0">
                <a:solidFill>
                  <a:srgbClr val="FF0000"/>
                </a:solidFill>
                <a:latin typeface="Century Gothic" pitchFamily="34" charset="0"/>
              </a:rPr>
              <a:t>à Bolbec</a:t>
            </a:r>
          </a:p>
        </p:txBody>
      </p:sp>
    </p:spTree>
  </p:cSld>
  <p:clrMapOvr>
    <a:masterClrMapping/>
  </p:clrMapOvr>
  <p:transition spd="slow" advClick="0" advTm="500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nvPr>
        </p:nvSpPr>
        <p:spPr>
          <a:xfrm>
            <a:off x="2155825" y="622300"/>
            <a:ext cx="9671050" cy="974725"/>
          </a:xfrm>
        </p:spPr>
        <p:txBody>
          <a:bodyPr/>
          <a:lstStyle/>
          <a:p>
            <a:pPr algn="ctr" eaLnBrk="1" hangingPunct="1"/>
            <a:r>
              <a:rPr lang="fr-FR" altLang="fr-FR" sz="4000" b="1" dirty="0">
                <a:solidFill>
                  <a:srgbClr val="FF0000"/>
                </a:solidFill>
              </a:rPr>
              <a:t>Cité ouvrière </a:t>
            </a:r>
            <a:r>
              <a:rPr lang="fr-FR" altLang="fr-FR" sz="4000" b="1" i="1" dirty="0" err="1">
                <a:solidFill>
                  <a:srgbClr val="FF0000"/>
                </a:solidFill>
              </a:rPr>
              <a:t>Fauquet</a:t>
            </a:r>
            <a:r>
              <a:rPr lang="fr-FR" altLang="fr-FR" sz="4000" b="1" i="1" dirty="0">
                <a:solidFill>
                  <a:srgbClr val="FF0000"/>
                </a:solidFill>
              </a:rPr>
              <a:t>-Lemaître</a:t>
            </a:r>
            <a:br>
              <a:rPr lang="fr-FR" altLang="fr-FR" sz="4000" b="1" i="1" dirty="0">
                <a:solidFill>
                  <a:srgbClr val="FF0000"/>
                </a:solidFill>
              </a:rPr>
            </a:br>
            <a:r>
              <a:rPr lang="fr-FR" altLang="fr-FR" sz="4000" b="1" i="1" dirty="0">
                <a:solidFill>
                  <a:srgbClr val="FF0000"/>
                </a:solidFill>
              </a:rPr>
              <a:t>à Bolbec</a:t>
            </a:r>
          </a:p>
        </p:txBody>
      </p:sp>
      <p:pic>
        <p:nvPicPr>
          <p:cNvPr id="33795" name="Espace réservé du contenu 5"/>
          <p:cNvPicPr>
            <a:picLocks noGrp="1" noChangeAspect="1" noChangeArrowheads="1"/>
          </p:cNvPicPr>
          <p:nvPr>
            <p:ph idx="1"/>
          </p:nvPr>
        </p:nvPicPr>
        <p:blipFill>
          <a:blip r:embed="rId2" cstate="print"/>
          <a:srcRect/>
          <a:stretch>
            <a:fillRect/>
          </a:stretch>
        </p:blipFill>
        <p:spPr>
          <a:xfrm>
            <a:off x="6991350" y="1724025"/>
            <a:ext cx="4918075" cy="3276600"/>
          </a:xfrm>
        </p:spPr>
      </p:pic>
      <p:sp>
        <p:nvSpPr>
          <p:cNvPr id="33796" name="Espace réservé du texte 3"/>
          <p:cNvSpPr>
            <a:spLocks noGrp="1"/>
          </p:cNvSpPr>
          <p:nvPr>
            <p:ph type="body" sz="half" idx="2"/>
          </p:nvPr>
        </p:nvSpPr>
        <p:spPr>
          <a:xfrm>
            <a:off x="2401888" y="2057400"/>
            <a:ext cx="4357687" cy="4354513"/>
          </a:xfrm>
        </p:spPr>
        <p:txBody>
          <a:bodyPr/>
          <a:lstStyle/>
          <a:p>
            <a:pPr eaLnBrk="1" hangingPunct="1"/>
            <a:r>
              <a:rPr lang="fr-FR" sz="2000" b="1">
                <a:solidFill>
                  <a:schemeClr val="tx1"/>
                </a:solidFill>
              </a:rPr>
              <a:t>Inspirées des cottages anglais, ces maisons sont considérées comme des petits palais par les ouvriers vivant jusqu’alors dans des taudis.</a:t>
            </a:r>
          </a:p>
          <a:p>
            <a:pPr eaLnBrk="1" hangingPunct="1"/>
            <a:r>
              <a:rPr lang="fr-FR" sz="2000" b="1">
                <a:solidFill>
                  <a:schemeClr val="tx1"/>
                </a:solidFill>
              </a:rPr>
              <a:t>C’est aussi  pour les concepteurs un gage d’ordre, de moralité et de modération politique.</a:t>
            </a:r>
          </a:p>
          <a:p>
            <a:pPr eaLnBrk="1" hangingPunct="1"/>
            <a:r>
              <a:rPr lang="fr-FR" sz="2000" b="1">
                <a:solidFill>
                  <a:schemeClr val="tx1"/>
                </a:solidFill>
              </a:rPr>
              <a:t>Le principe d’habitation saine devient partie prenante d’un projet social et politique.</a:t>
            </a:r>
          </a:p>
        </p:txBody>
      </p:sp>
      <p:sp>
        <p:nvSpPr>
          <p:cNvPr id="33797" name="ZoneTexte 4"/>
          <p:cNvSpPr txBox="1">
            <a:spLocks noChangeArrowheads="1"/>
          </p:cNvSpPr>
          <p:nvPr/>
        </p:nvSpPr>
        <p:spPr bwMode="auto">
          <a:xfrm flipH="1">
            <a:off x="7151688" y="5000625"/>
            <a:ext cx="4989512" cy="523220"/>
          </a:xfrm>
          <a:prstGeom prst="rect">
            <a:avLst/>
          </a:prstGeom>
          <a:noFill/>
          <a:ln w="9525">
            <a:noFill/>
            <a:miter lim="800000"/>
            <a:headEnd/>
            <a:tailEnd/>
          </a:ln>
        </p:spPr>
        <p:txBody>
          <a:bodyPr>
            <a:spAutoFit/>
          </a:bodyPr>
          <a:lstStyle/>
          <a:p>
            <a:pPr eaLnBrk="1" hangingPunct="1"/>
            <a:r>
              <a:rPr lang="fr-FR" altLang="fr-FR" sz="1400" i="1" dirty="0">
                <a:latin typeface="Century Gothic" pitchFamily="34" charset="0"/>
              </a:rPr>
              <a:t>Cité ouvrière </a:t>
            </a:r>
            <a:r>
              <a:rPr lang="fr-FR" altLang="fr-FR" sz="1400" i="1" dirty="0" err="1">
                <a:latin typeface="Century Gothic" pitchFamily="34" charset="0"/>
              </a:rPr>
              <a:t>Fauquet</a:t>
            </a:r>
            <a:r>
              <a:rPr lang="fr-FR" altLang="fr-FR" sz="1400" i="1" dirty="0">
                <a:latin typeface="Century Gothic" pitchFamily="34" charset="0"/>
              </a:rPr>
              <a:t>-Lemaître avec toits de tuile rappelant les toitures en  « shed ».</a:t>
            </a:r>
          </a:p>
        </p:txBody>
      </p:sp>
      <p:sp>
        <p:nvSpPr>
          <p:cNvPr id="33798" name="ZoneTexte 9"/>
          <p:cNvSpPr txBox="1">
            <a:spLocks noChangeArrowheads="1"/>
          </p:cNvSpPr>
          <p:nvPr/>
        </p:nvSpPr>
        <p:spPr bwMode="auto">
          <a:xfrm>
            <a:off x="7151688" y="5705475"/>
            <a:ext cx="4757737" cy="307777"/>
          </a:xfrm>
          <a:prstGeom prst="rect">
            <a:avLst/>
          </a:prstGeom>
          <a:noFill/>
          <a:ln w="9525">
            <a:noFill/>
            <a:miter lim="800000"/>
            <a:headEnd/>
            <a:tailEnd/>
          </a:ln>
        </p:spPr>
        <p:txBody>
          <a:bodyPr>
            <a:spAutoFit/>
          </a:bodyPr>
          <a:lstStyle/>
          <a:p>
            <a:pPr eaLnBrk="1" hangingPunct="1"/>
            <a:r>
              <a:rPr lang="fr-FR" altLang="fr-FR" sz="1400" i="1" dirty="0">
                <a:latin typeface="Century Gothic" pitchFamily="34" charset="0"/>
              </a:rPr>
              <a:t>Collection de Jean-Pierre LEROUX</a:t>
            </a:r>
          </a:p>
        </p:txBody>
      </p:sp>
    </p:spTree>
  </p:cSld>
  <p:clrMapOvr>
    <a:masterClrMapping/>
  </p:clrMapOvr>
  <p:transition spd="slow" advClick="0" advTm="500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nvPr>
        </p:nvSpPr>
        <p:spPr>
          <a:xfrm>
            <a:off x="2339975" y="658813"/>
            <a:ext cx="6967538" cy="550862"/>
          </a:xfrm>
        </p:spPr>
        <p:txBody>
          <a:bodyPr/>
          <a:lstStyle/>
          <a:p>
            <a:pPr eaLnBrk="1" hangingPunct="1"/>
            <a:r>
              <a:rPr lang="fr-FR" sz="4000" b="1">
                <a:solidFill>
                  <a:srgbClr val="FF0000"/>
                </a:solidFill>
              </a:rPr>
              <a:t>Cités-jardins du Trait</a:t>
            </a:r>
          </a:p>
        </p:txBody>
      </p:sp>
      <p:pic>
        <p:nvPicPr>
          <p:cNvPr id="34819" name="Espace réservé du contenu 5"/>
          <p:cNvPicPr>
            <a:picLocks noGrp="1" noChangeAspect="1" noChangeArrowheads="1"/>
          </p:cNvPicPr>
          <p:nvPr>
            <p:ph idx="1"/>
          </p:nvPr>
        </p:nvPicPr>
        <p:blipFill>
          <a:blip r:embed="rId2" cstate="print"/>
          <a:srcRect l="1632" t="2932" r="2036" b="4132"/>
          <a:stretch>
            <a:fillRect/>
          </a:stretch>
        </p:blipFill>
        <p:spPr>
          <a:xfrm>
            <a:off x="7663158" y="2031101"/>
            <a:ext cx="3859900" cy="2387150"/>
          </a:xfrm>
        </p:spPr>
      </p:pic>
      <p:sp>
        <p:nvSpPr>
          <p:cNvPr id="34820" name="Espace réservé du texte 3"/>
          <p:cNvSpPr>
            <a:spLocks noGrp="1"/>
          </p:cNvSpPr>
          <p:nvPr>
            <p:ph type="body" sz="half" idx="2"/>
          </p:nvPr>
        </p:nvSpPr>
        <p:spPr>
          <a:xfrm>
            <a:off x="2301875" y="2201863"/>
            <a:ext cx="5210175" cy="2863850"/>
          </a:xfrm>
        </p:spPr>
        <p:txBody>
          <a:bodyPr/>
          <a:lstStyle/>
          <a:p>
            <a:pPr eaLnBrk="1" hangingPunct="1"/>
            <a:r>
              <a:rPr lang="fr-FR" altLang="fr-FR" sz="2000" b="1" dirty="0"/>
              <a:t>Naissance des jardins ouvriers du Trait dès 1935 pour les ouvriers des chantiers navals</a:t>
            </a:r>
            <a:r>
              <a:rPr lang="fr-FR" altLang="fr-FR" sz="2000" b="1" dirty="0" smtClean="0"/>
              <a:t>. Le but inavoué est d’éloigner l’ouvrier du bistrot.</a:t>
            </a:r>
            <a:endParaRPr lang="fr-FR" altLang="fr-FR" sz="2000" b="1" dirty="0"/>
          </a:p>
          <a:p>
            <a:pPr eaLnBrk="1" hangingPunct="1"/>
            <a:endParaRPr lang="fr-FR" altLang="fr-FR" sz="2000" b="1" dirty="0"/>
          </a:p>
          <a:p>
            <a:pPr eaLnBrk="1" hangingPunct="1"/>
            <a:r>
              <a:rPr lang="fr-FR" altLang="fr-FR" sz="2000" b="1" dirty="0"/>
              <a:t>« Au chantier, on y rentrait pour la vie » disaient les ouvriers </a:t>
            </a:r>
          </a:p>
        </p:txBody>
      </p:sp>
      <p:sp>
        <p:nvSpPr>
          <p:cNvPr id="3" name="Rectangle 2"/>
          <p:cNvSpPr/>
          <p:nvPr/>
        </p:nvSpPr>
        <p:spPr>
          <a:xfrm>
            <a:off x="7541552" y="4523448"/>
            <a:ext cx="4272819" cy="1791260"/>
          </a:xfrm>
          <a:prstGeom prst="rect">
            <a:avLst/>
          </a:prstGeom>
        </p:spPr>
        <p:txBody>
          <a:bodyPr wrap="square">
            <a:spAutoFit/>
          </a:bodyPr>
          <a:lstStyle/>
          <a:p>
            <a:pPr algn="ctr" eaLnBrk="1" hangingPunct="1">
              <a:lnSpc>
                <a:spcPct val="120000"/>
              </a:lnSpc>
              <a:defRPr/>
            </a:pPr>
            <a:r>
              <a:rPr lang="fr-FR" sz="1400" i="1" dirty="0">
                <a:latin typeface="Century Gothic" panose="020B0502020202020204" pitchFamily="34" charset="0"/>
                <a:cs typeface="Arial" panose="020B0604020202020204" pitchFamily="34" charset="0"/>
              </a:rPr>
              <a:t>La cité-jardin du Trait, pour les ouvriers du chantier naval.</a:t>
            </a:r>
          </a:p>
          <a:p>
            <a:pPr algn="ctr" eaLnBrk="1" hangingPunct="1">
              <a:lnSpc>
                <a:spcPct val="120000"/>
              </a:lnSpc>
              <a:defRPr/>
            </a:pPr>
            <a:endParaRPr lang="fr-FR" sz="1400" i="1" dirty="0">
              <a:latin typeface="Century Gothic" panose="020B0502020202020204" pitchFamily="34" charset="0"/>
              <a:cs typeface="Arial" panose="020B0604020202020204" pitchFamily="34" charset="0"/>
            </a:endParaRPr>
          </a:p>
          <a:p>
            <a:pPr algn="ctr" eaLnBrk="1" hangingPunct="1">
              <a:lnSpc>
                <a:spcPct val="120000"/>
              </a:lnSpc>
              <a:defRPr/>
            </a:pPr>
            <a:r>
              <a:rPr lang="fr-FR" sz="1400" i="1" dirty="0">
                <a:latin typeface="Century Gothic" panose="020B0502020202020204" pitchFamily="34" charset="0"/>
                <a:cs typeface="Arial" panose="020B0604020202020204" pitchFamily="34" charset="0"/>
              </a:rPr>
              <a:t>Collection Delcampe</a:t>
            </a:r>
          </a:p>
          <a:p>
            <a:pPr algn="just" eaLnBrk="1" fontAlgn="auto" hangingPunct="1">
              <a:lnSpc>
                <a:spcPct val="120000"/>
              </a:lnSpc>
              <a:spcBef>
                <a:spcPts val="0"/>
              </a:spcBef>
              <a:spcAft>
                <a:spcPts val="0"/>
              </a:spcAft>
              <a:defRPr/>
            </a:pPr>
            <a:r>
              <a:rPr lang="fr-FR" dirty="0">
                <a:ln w="0" cap="rnd" cmpd="sng" algn="ctr">
                  <a:solidFill>
                    <a:srgbClr val="000000"/>
                  </a:solidFill>
                  <a:prstDash val="solid"/>
                  <a:bevel/>
                </a:ln>
                <a:solidFill>
                  <a:srgbClr val="000000"/>
                </a:solidFill>
                <a:latin typeface="Helvetica" panose="020B0604020202020204" pitchFamily="34" charset="0"/>
                <a:ea typeface="MS Mincho" panose="02020609040205080304" pitchFamily="49" charset="-128"/>
                <a:cs typeface="MinionPro-Semibold"/>
              </a:rPr>
              <a:t> </a:t>
            </a:r>
            <a:endParaRPr lang="fr-FR" dirty="0">
              <a:solidFill>
                <a:srgbClr val="000000"/>
              </a:solidFill>
              <a:latin typeface="MinionPro-Regular"/>
              <a:ea typeface="MS Mincho" panose="02020609040205080304" pitchFamily="49" charset="-128"/>
              <a:cs typeface="MinionPro-Regular"/>
            </a:endParaRPr>
          </a:p>
          <a:p>
            <a:pPr algn="just" eaLnBrk="1" fontAlgn="auto" hangingPunct="1">
              <a:lnSpc>
                <a:spcPct val="120000"/>
              </a:lnSpc>
              <a:spcBef>
                <a:spcPts val="0"/>
              </a:spcBef>
              <a:spcAft>
                <a:spcPts val="0"/>
              </a:spcAft>
              <a:defRPr/>
            </a:pPr>
            <a:r>
              <a:rPr lang="fr-FR" dirty="0">
                <a:ln w="0" cap="rnd" cmpd="sng" algn="ctr">
                  <a:solidFill>
                    <a:srgbClr val="000000"/>
                  </a:solidFill>
                  <a:prstDash val="solid"/>
                  <a:bevel/>
                </a:ln>
                <a:solidFill>
                  <a:srgbClr val="000000"/>
                </a:solidFill>
                <a:latin typeface="Helvetica" panose="020B0604020202020204" pitchFamily="34" charset="0"/>
                <a:ea typeface="MS Mincho" panose="02020609040205080304" pitchFamily="49" charset="-128"/>
                <a:cs typeface="MinionPro-Semibold"/>
              </a:rPr>
              <a:t> </a:t>
            </a:r>
            <a:endParaRPr lang="fr-FR" dirty="0">
              <a:solidFill>
                <a:srgbClr val="000000"/>
              </a:solidFill>
              <a:latin typeface="MinionPro-Regular"/>
              <a:ea typeface="MS Mincho" panose="02020609040205080304" pitchFamily="49" charset="-128"/>
              <a:cs typeface="MinionPro-Regular"/>
            </a:endParaRPr>
          </a:p>
        </p:txBody>
      </p:sp>
    </p:spTree>
  </p:cSld>
  <p:clrMapOvr>
    <a:masterClrMapping/>
  </p:clrMapOvr>
  <p:transition spd="slow" advClick="0" advTm="500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re 1"/>
          <p:cNvSpPr>
            <a:spLocks noGrp="1"/>
          </p:cNvSpPr>
          <p:nvPr>
            <p:ph type="title"/>
          </p:nvPr>
        </p:nvSpPr>
        <p:spPr>
          <a:xfrm>
            <a:off x="2238375" y="904875"/>
            <a:ext cx="5321300" cy="673100"/>
          </a:xfrm>
        </p:spPr>
        <p:txBody>
          <a:bodyPr/>
          <a:lstStyle/>
          <a:p>
            <a:pPr algn="ctr" eaLnBrk="1" hangingPunct="1"/>
            <a:r>
              <a:rPr lang="fr-FR" sz="4000" b="1">
                <a:solidFill>
                  <a:srgbClr val="FF0000"/>
                </a:solidFill>
              </a:rPr>
              <a:t>Les jardins ouvriers Le Trait</a:t>
            </a:r>
          </a:p>
        </p:txBody>
      </p:sp>
      <p:sp>
        <p:nvSpPr>
          <p:cNvPr id="4" name="Espace réservé du texte 3"/>
          <p:cNvSpPr>
            <a:spLocks noGrp="1"/>
          </p:cNvSpPr>
          <p:nvPr>
            <p:ph type="body" sz="half" idx="2"/>
          </p:nvPr>
        </p:nvSpPr>
        <p:spPr>
          <a:xfrm>
            <a:off x="2238375" y="1925638"/>
            <a:ext cx="4481513" cy="3006725"/>
          </a:xfrm>
        </p:spPr>
        <p:txBody>
          <a:bodyPr rtlCol="0">
            <a:normAutofit/>
          </a:bodyPr>
          <a:lstStyle/>
          <a:p>
            <a:pPr algn="just" eaLnBrk="1" fontAlgn="auto" hangingPunct="1">
              <a:spcAft>
                <a:spcPts val="0"/>
              </a:spcAft>
              <a:buFont typeface="Wingdings 3" charset="2"/>
              <a:buNone/>
              <a:defRPr/>
            </a:pPr>
            <a:r>
              <a:rPr lang="fr-FR" sz="2000" b="1" dirty="0">
                <a:solidFill>
                  <a:schemeClr val="tx1">
                    <a:lumMod val="75000"/>
                    <a:lumOff val="25000"/>
                  </a:schemeClr>
                </a:solidFill>
              </a:rPr>
              <a:t>Dès 1935, le Trait compte 828 jardiniers pour 340 000 m</a:t>
            </a:r>
            <a:r>
              <a:rPr lang="fr-FR" sz="2000" b="1" baseline="30000" dirty="0">
                <a:solidFill>
                  <a:schemeClr val="tx1">
                    <a:lumMod val="75000"/>
                    <a:lumOff val="25000"/>
                  </a:schemeClr>
                </a:solidFill>
              </a:rPr>
              <a:t>2</a:t>
            </a:r>
            <a:r>
              <a:rPr lang="fr-FR" sz="2000" b="1" dirty="0">
                <a:solidFill>
                  <a:schemeClr val="tx1">
                    <a:lumMod val="75000"/>
                    <a:lumOff val="25000"/>
                  </a:schemeClr>
                </a:solidFill>
              </a:rPr>
              <a:t> de jardins.</a:t>
            </a:r>
          </a:p>
          <a:p>
            <a:pPr algn="just" eaLnBrk="1" fontAlgn="auto" hangingPunct="1">
              <a:spcAft>
                <a:spcPts val="0"/>
              </a:spcAft>
              <a:buFont typeface="Wingdings 3" charset="2"/>
              <a:buNone/>
              <a:defRPr/>
            </a:pPr>
            <a:r>
              <a:rPr lang="fr-FR" sz="2000" b="1" dirty="0">
                <a:solidFill>
                  <a:schemeClr val="tx1">
                    <a:lumMod val="75000"/>
                    <a:lumOff val="25000"/>
                  </a:schemeClr>
                </a:solidFill>
              </a:rPr>
              <a:t>Une fédération départementale des jardins ouvriers familiaux, industriels, ruraux et collectifs publie un bulletin d’entraide et de liaison appelé </a:t>
            </a:r>
            <a:r>
              <a:rPr lang="fr-FR" sz="2000" b="1" i="1" dirty="0">
                <a:solidFill>
                  <a:schemeClr val="tx1">
                    <a:lumMod val="75000"/>
                    <a:lumOff val="25000"/>
                  </a:schemeClr>
                </a:solidFill>
              </a:rPr>
              <a:t>Le Trait d’union</a:t>
            </a:r>
            <a:r>
              <a:rPr lang="fr-FR" sz="2000" b="1" dirty="0">
                <a:solidFill>
                  <a:schemeClr val="tx1">
                    <a:lumMod val="75000"/>
                    <a:lumOff val="25000"/>
                  </a:schemeClr>
                </a:solidFill>
              </a:rPr>
              <a:t>.</a:t>
            </a:r>
          </a:p>
        </p:txBody>
      </p:sp>
      <p:pic>
        <p:nvPicPr>
          <p:cNvPr id="35844" name="Espace réservé du contenu 14"/>
          <p:cNvPicPr>
            <a:picLocks noGrp="1" noChangeAspect="1" noChangeArrowheads="1"/>
          </p:cNvPicPr>
          <p:nvPr>
            <p:ph idx="1"/>
          </p:nvPr>
        </p:nvPicPr>
        <p:blipFill>
          <a:blip r:embed="rId2" cstate="print"/>
          <a:srcRect/>
          <a:stretch>
            <a:fillRect/>
          </a:stretch>
        </p:blipFill>
        <p:spPr>
          <a:xfrm>
            <a:off x="8166100" y="1062038"/>
            <a:ext cx="2195513" cy="1457325"/>
          </a:xfrm>
        </p:spPr>
      </p:pic>
      <p:pic>
        <p:nvPicPr>
          <p:cNvPr id="35845" name="Image 4"/>
          <p:cNvPicPr>
            <a:picLocks noChangeAspect="1"/>
          </p:cNvPicPr>
          <p:nvPr/>
        </p:nvPicPr>
        <p:blipFill>
          <a:blip r:embed="rId3" cstate="print"/>
          <a:srcRect/>
          <a:stretch>
            <a:fillRect/>
          </a:stretch>
        </p:blipFill>
        <p:spPr bwMode="auto">
          <a:xfrm>
            <a:off x="8215313" y="2940050"/>
            <a:ext cx="2146300" cy="1398588"/>
          </a:xfrm>
          <a:prstGeom prst="rect">
            <a:avLst/>
          </a:prstGeom>
          <a:noFill/>
          <a:ln w="9525">
            <a:noFill/>
            <a:miter lim="800000"/>
            <a:headEnd/>
            <a:tailEnd/>
          </a:ln>
        </p:spPr>
      </p:pic>
      <p:pic>
        <p:nvPicPr>
          <p:cNvPr id="35846" name="Image 5"/>
          <p:cNvPicPr>
            <a:picLocks noChangeAspect="1"/>
          </p:cNvPicPr>
          <p:nvPr/>
        </p:nvPicPr>
        <p:blipFill>
          <a:blip r:embed="rId4" cstate="print"/>
          <a:srcRect/>
          <a:stretch>
            <a:fillRect/>
          </a:stretch>
        </p:blipFill>
        <p:spPr bwMode="auto">
          <a:xfrm>
            <a:off x="8215313" y="4759325"/>
            <a:ext cx="2146300" cy="1709738"/>
          </a:xfrm>
          <a:prstGeom prst="rect">
            <a:avLst/>
          </a:prstGeom>
          <a:noFill/>
          <a:ln w="9525">
            <a:noFill/>
            <a:miter lim="800000"/>
            <a:headEnd/>
            <a:tailEnd/>
          </a:ln>
        </p:spPr>
      </p:pic>
      <p:sp>
        <p:nvSpPr>
          <p:cNvPr id="9" name="ZoneTexte 8"/>
          <p:cNvSpPr txBox="1"/>
          <p:nvPr/>
        </p:nvSpPr>
        <p:spPr>
          <a:xfrm flipH="1">
            <a:off x="2981325" y="5059363"/>
            <a:ext cx="3125788" cy="1200150"/>
          </a:xfrm>
          <a:prstGeom prst="rect">
            <a:avLst/>
          </a:prstGeom>
          <a:noFill/>
        </p:spPr>
        <p:txBody>
          <a:bodyPr>
            <a:spAutoFit/>
          </a:bodyPr>
          <a:lstStyle/>
          <a:p>
            <a:pPr eaLnBrk="1" fontAlgn="auto" hangingPunct="1">
              <a:spcBef>
                <a:spcPts val="0"/>
              </a:spcBef>
              <a:spcAft>
                <a:spcPts val="0"/>
              </a:spcAft>
              <a:defRPr/>
            </a:pPr>
            <a:r>
              <a:rPr lang="fr-FR" b="1" i="1" dirty="0">
                <a:effectLst>
                  <a:outerShdw blurRad="38100" dist="38100" dir="2700000" algn="tl">
                    <a:srgbClr val="000000">
                      <a:alpha val="43137"/>
                    </a:srgbClr>
                  </a:outerShdw>
                </a:effectLst>
                <a:latin typeface="+mn-lt"/>
                <a:cs typeface="+mn-cs"/>
              </a:rPr>
              <a:t>«  La terre est le moyen.</a:t>
            </a:r>
          </a:p>
          <a:p>
            <a:pPr eaLnBrk="1" fontAlgn="auto" hangingPunct="1">
              <a:spcBef>
                <a:spcPts val="0"/>
              </a:spcBef>
              <a:spcAft>
                <a:spcPts val="0"/>
              </a:spcAft>
              <a:defRPr/>
            </a:pPr>
            <a:r>
              <a:rPr lang="fr-FR" b="1" i="1" dirty="0">
                <a:effectLst>
                  <a:outerShdw blurRad="38100" dist="38100" dir="2700000" algn="tl">
                    <a:srgbClr val="000000">
                      <a:alpha val="43137"/>
                    </a:srgbClr>
                  </a:outerShdw>
                </a:effectLst>
                <a:latin typeface="+mn-lt"/>
                <a:cs typeface="+mn-cs"/>
              </a:rPr>
              <a:t>La famille est le but » </a:t>
            </a:r>
          </a:p>
          <a:p>
            <a:pPr eaLnBrk="1" fontAlgn="auto" hangingPunct="1">
              <a:spcBef>
                <a:spcPts val="0"/>
              </a:spcBef>
              <a:spcAft>
                <a:spcPts val="0"/>
              </a:spcAft>
              <a:defRPr/>
            </a:pPr>
            <a:endParaRPr lang="fr-FR" b="1" i="1" dirty="0">
              <a:effectLst>
                <a:outerShdw blurRad="38100" dist="38100" dir="2700000" algn="tl">
                  <a:srgbClr val="000000">
                    <a:alpha val="43137"/>
                  </a:srgbClr>
                </a:outerShdw>
              </a:effectLst>
              <a:latin typeface="+mn-lt"/>
              <a:cs typeface="+mn-cs"/>
            </a:endParaRPr>
          </a:p>
          <a:p>
            <a:pPr algn="ctr" eaLnBrk="1" fontAlgn="auto" hangingPunct="1">
              <a:spcBef>
                <a:spcPts val="0"/>
              </a:spcBef>
              <a:spcAft>
                <a:spcPts val="0"/>
              </a:spcAft>
              <a:defRPr/>
            </a:pPr>
            <a:r>
              <a:rPr lang="fr-FR" b="1" i="1" dirty="0">
                <a:effectLst>
                  <a:outerShdw blurRad="38100" dist="38100" dir="2700000" algn="tl">
                    <a:srgbClr val="000000">
                      <a:alpha val="43137"/>
                    </a:srgbClr>
                  </a:outerShdw>
                </a:effectLst>
                <a:latin typeface="+mn-lt"/>
                <a:cs typeface="+mn-cs"/>
              </a:rPr>
              <a:t>Auguste LEMIRE</a:t>
            </a:r>
          </a:p>
        </p:txBody>
      </p:sp>
    </p:spTree>
  </p:cSld>
  <p:clrMapOvr>
    <a:masterClrMapping/>
  </p:clrMapOvr>
  <p:transition spd="slow" advClick="0" advTm="50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p:cNvSpPr>
            <a:spLocks noGrp="1"/>
          </p:cNvSpPr>
          <p:nvPr>
            <p:ph type="title"/>
          </p:nvPr>
        </p:nvSpPr>
        <p:spPr>
          <a:xfrm>
            <a:off x="1698625" y="366713"/>
            <a:ext cx="5702300" cy="976312"/>
          </a:xfrm>
        </p:spPr>
        <p:txBody>
          <a:bodyPr/>
          <a:lstStyle/>
          <a:p>
            <a:pPr eaLnBrk="1" hangingPunct="1"/>
            <a:r>
              <a:rPr lang="fr-FR" altLang="fr-FR" sz="4000" b="1">
                <a:solidFill>
                  <a:srgbClr val="FF0000"/>
                </a:solidFill>
              </a:rPr>
              <a:t>À l’extérieur,</a:t>
            </a:r>
            <a:r>
              <a:rPr lang="fr-FR" altLang="fr-FR" sz="4000"/>
              <a:t/>
            </a:r>
            <a:br>
              <a:rPr lang="fr-FR" altLang="fr-FR" sz="4000"/>
            </a:br>
            <a:r>
              <a:rPr lang="fr-FR" altLang="fr-FR" sz="4000" b="1" i="1">
                <a:solidFill>
                  <a:srgbClr val="FF0000"/>
                </a:solidFill>
              </a:rPr>
              <a:t>appentis et tinettes…</a:t>
            </a:r>
          </a:p>
        </p:txBody>
      </p:sp>
      <p:sp>
        <p:nvSpPr>
          <p:cNvPr id="4" name="Espace réservé du texte 3"/>
          <p:cNvSpPr>
            <a:spLocks noGrp="1"/>
          </p:cNvSpPr>
          <p:nvPr>
            <p:ph type="body" sz="half" idx="2"/>
          </p:nvPr>
        </p:nvSpPr>
        <p:spPr>
          <a:xfrm>
            <a:off x="2487612" y="1598613"/>
            <a:ext cx="4236869" cy="4602162"/>
          </a:xfrm>
        </p:spPr>
        <p:txBody>
          <a:bodyPr rtlCol="0">
            <a:normAutofit fontScale="92500" lnSpcReduction="10000"/>
          </a:bodyPr>
          <a:lstStyle/>
          <a:p>
            <a:pPr eaLnBrk="1" fontAlgn="auto" hangingPunct="1">
              <a:spcAft>
                <a:spcPts val="0"/>
              </a:spcAft>
              <a:buFont typeface="Wingdings 3" charset="2"/>
              <a:buNone/>
              <a:defRPr/>
            </a:pPr>
            <a:r>
              <a:rPr lang="fr-FR" sz="2000" b="1" dirty="0">
                <a:solidFill>
                  <a:schemeClr val="tx1">
                    <a:lumMod val="75000"/>
                    <a:lumOff val="25000"/>
                  </a:schemeClr>
                </a:solidFill>
              </a:rPr>
              <a:t>L’appentis est un espace modulable, fourre-tout qui compense le manque crucial d’espace pour les familles nombreuses</a:t>
            </a:r>
            <a:r>
              <a:rPr lang="fr-FR" sz="2000" b="1" dirty="0" smtClean="0">
                <a:solidFill>
                  <a:schemeClr val="tx1">
                    <a:lumMod val="75000"/>
                    <a:lumOff val="25000"/>
                  </a:schemeClr>
                </a:solidFill>
              </a:rPr>
              <a:t>.</a:t>
            </a:r>
          </a:p>
          <a:p>
            <a:pPr eaLnBrk="1" fontAlgn="auto" hangingPunct="1">
              <a:spcAft>
                <a:spcPts val="0"/>
              </a:spcAft>
              <a:buFont typeface="Wingdings 3" charset="2"/>
              <a:buNone/>
              <a:defRPr/>
            </a:pPr>
            <a:endParaRPr lang="fr-FR" sz="2000" b="1" dirty="0">
              <a:solidFill>
                <a:schemeClr val="tx1">
                  <a:lumMod val="75000"/>
                  <a:lumOff val="25000"/>
                </a:schemeClr>
              </a:solidFill>
            </a:endParaRPr>
          </a:p>
          <a:p>
            <a:pPr eaLnBrk="1" fontAlgn="auto" hangingPunct="1">
              <a:spcAft>
                <a:spcPts val="0"/>
              </a:spcAft>
              <a:buFont typeface="Wingdings 3" charset="2"/>
              <a:buNone/>
              <a:defRPr/>
            </a:pPr>
            <a:r>
              <a:rPr lang="fr-FR" sz="2000" b="1" dirty="0">
                <a:solidFill>
                  <a:schemeClr val="tx1">
                    <a:lumMod val="75000"/>
                    <a:lumOff val="25000"/>
                  </a:schemeClr>
                </a:solidFill>
              </a:rPr>
              <a:t>La petite cabane au fond du jardin sert de toilettes.</a:t>
            </a:r>
          </a:p>
          <a:p>
            <a:pPr eaLnBrk="1" fontAlgn="auto" hangingPunct="1">
              <a:spcAft>
                <a:spcPts val="0"/>
              </a:spcAft>
              <a:buFont typeface="Wingdings 3" charset="2"/>
              <a:buNone/>
              <a:defRPr/>
            </a:pPr>
            <a:endParaRPr lang="fr-FR" sz="2000" b="1" dirty="0">
              <a:solidFill>
                <a:schemeClr val="tx1">
                  <a:lumMod val="75000"/>
                  <a:lumOff val="25000"/>
                </a:schemeClr>
              </a:solidFill>
            </a:endParaRPr>
          </a:p>
          <a:p>
            <a:pPr eaLnBrk="1" fontAlgn="auto" hangingPunct="1">
              <a:spcAft>
                <a:spcPts val="0"/>
              </a:spcAft>
              <a:buFont typeface="Wingdings 3" charset="2"/>
              <a:buNone/>
              <a:defRPr/>
            </a:pPr>
            <a:r>
              <a:rPr lang="fr-FR" sz="2000" b="1" dirty="0">
                <a:solidFill>
                  <a:schemeClr val="tx1">
                    <a:lumMod val="75000"/>
                    <a:lumOff val="25000"/>
                  </a:schemeClr>
                </a:solidFill>
              </a:rPr>
              <a:t>Le tas de fumier n’est pas loin : une façon d’associer hommes et bêtes dans l’impérieuse nécessité organique et dans le même don à la terre nourricière.</a:t>
            </a:r>
          </a:p>
          <a:p>
            <a:pPr eaLnBrk="1" fontAlgn="auto" hangingPunct="1">
              <a:spcAft>
                <a:spcPts val="0"/>
              </a:spcAft>
              <a:buFont typeface="Wingdings 3" charset="2"/>
              <a:buNone/>
              <a:defRPr/>
            </a:pPr>
            <a:endParaRPr lang="fr-FR" dirty="0">
              <a:solidFill>
                <a:schemeClr val="tx1">
                  <a:lumMod val="75000"/>
                  <a:lumOff val="25000"/>
                </a:schemeClr>
              </a:solidFill>
            </a:endParaRPr>
          </a:p>
          <a:p>
            <a:pPr eaLnBrk="1" fontAlgn="auto" hangingPunct="1">
              <a:spcAft>
                <a:spcPts val="0"/>
              </a:spcAft>
              <a:buFont typeface="Wingdings 3" charset="2"/>
              <a:buNone/>
              <a:defRPr/>
            </a:pPr>
            <a:endParaRPr lang="fr-FR" dirty="0">
              <a:solidFill>
                <a:schemeClr val="tx1">
                  <a:lumMod val="75000"/>
                  <a:lumOff val="25000"/>
                </a:schemeClr>
              </a:solidFill>
            </a:endParaRPr>
          </a:p>
          <a:p>
            <a:pPr eaLnBrk="1" fontAlgn="auto" hangingPunct="1">
              <a:spcAft>
                <a:spcPts val="0"/>
              </a:spcAft>
              <a:buFont typeface="Wingdings 3" charset="2"/>
              <a:buNone/>
              <a:defRPr/>
            </a:pPr>
            <a:endParaRPr lang="fr-FR" dirty="0">
              <a:solidFill>
                <a:schemeClr val="tx1">
                  <a:lumMod val="75000"/>
                  <a:lumOff val="25000"/>
                </a:schemeClr>
              </a:solidFill>
            </a:endParaRPr>
          </a:p>
        </p:txBody>
      </p:sp>
      <p:pic>
        <p:nvPicPr>
          <p:cNvPr id="36868" name="Image 4"/>
          <p:cNvPicPr>
            <a:picLocks noChangeAspect="1" noChangeArrowheads="1"/>
          </p:cNvPicPr>
          <p:nvPr/>
        </p:nvPicPr>
        <p:blipFill>
          <a:blip r:embed="rId2" cstate="print"/>
          <a:srcRect/>
          <a:stretch>
            <a:fillRect/>
          </a:stretch>
        </p:blipFill>
        <p:spPr bwMode="auto">
          <a:xfrm>
            <a:off x="7556022" y="497394"/>
            <a:ext cx="3644900" cy="2089150"/>
          </a:xfrm>
          <a:prstGeom prst="rect">
            <a:avLst/>
          </a:prstGeom>
          <a:noFill/>
          <a:ln w="9525">
            <a:noFill/>
            <a:miter lim="800000"/>
            <a:headEnd/>
            <a:tailEnd/>
          </a:ln>
        </p:spPr>
      </p:pic>
      <p:pic>
        <p:nvPicPr>
          <p:cNvPr id="36869" name="Image 6"/>
          <p:cNvPicPr>
            <a:picLocks noChangeAspect="1" noChangeArrowheads="1"/>
          </p:cNvPicPr>
          <p:nvPr/>
        </p:nvPicPr>
        <p:blipFill>
          <a:blip r:embed="rId3" cstate="print"/>
          <a:srcRect/>
          <a:stretch>
            <a:fillRect/>
          </a:stretch>
        </p:blipFill>
        <p:spPr bwMode="auto">
          <a:xfrm>
            <a:off x="7248525" y="2703513"/>
            <a:ext cx="4225925" cy="3492500"/>
          </a:xfrm>
          <a:prstGeom prst="rect">
            <a:avLst/>
          </a:prstGeom>
          <a:noFill/>
          <a:ln w="9525">
            <a:noFill/>
            <a:miter lim="800000"/>
            <a:headEnd/>
            <a:tailEnd/>
          </a:ln>
        </p:spPr>
      </p:pic>
      <p:sp>
        <p:nvSpPr>
          <p:cNvPr id="36870" name="ZoneTexte 9"/>
          <p:cNvSpPr txBox="1">
            <a:spLocks noChangeArrowheads="1"/>
          </p:cNvSpPr>
          <p:nvPr/>
        </p:nvSpPr>
        <p:spPr bwMode="auto">
          <a:xfrm>
            <a:off x="7627503" y="6228382"/>
            <a:ext cx="3401942" cy="307777"/>
          </a:xfrm>
          <a:prstGeom prst="rect">
            <a:avLst/>
          </a:prstGeom>
          <a:noFill/>
          <a:ln w="9525">
            <a:noFill/>
            <a:miter lim="800000"/>
            <a:headEnd/>
            <a:tailEnd/>
          </a:ln>
        </p:spPr>
        <p:txBody>
          <a:bodyPr wrap="square">
            <a:spAutoFit/>
          </a:bodyPr>
          <a:lstStyle/>
          <a:p>
            <a:pPr eaLnBrk="1" hangingPunct="1"/>
            <a:r>
              <a:rPr lang="fr-FR" altLang="fr-FR" sz="1400" i="1" dirty="0">
                <a:latin typeface="Century Gothic" pitchFamily="34" charset="0"/>
              </a:rPr>
              <a:t>Collection  de Patrick Le bourgeois</a:t>
            </a:r>
          </a:p>
        </p:txBody>
      </p:sp>
    </p:spTree>
  </p:cSld>
  <p:clrMapOvr>
    <a:masterClrMapping/>
  </p:clrMapOvr>
  <p:transition spd="slow" advClick="0" advTm="500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82900" y="211138"/>
            <a:ext cx="4432300" cy="992187"/>
          </a:xfrm>
        </p:spPr>
        <p:txBody>
          <a:bodyPr rtlCol="0">
            <a:normAutofit/>
          </a:bodyPr>
          <a:lstStyle/>
          <a:p>
            <a:pPr eaLnBrk="1" fontAlgn="auto" hangingPunct="1">
              <a:spcAft>
                <a:spcPts val="0"/>
              </a:spcAft>
              <a:defRPr/>
            </a:pPr>
            <a:r>
              <a:rPr lang="fr-FR" sz="4000" b="1" dirty="0">
                <a:solidFill>
                  <a:srgbClr val="FF0000"/>
                </a:solidFill>
                <a:effectLst>
                  <a:outerShdw blurRad="38100" dist="38100" dir="2700000" algn="tl">
                    <a:srgbClr val="000000">
                      <a:alpha val="43137"/>
                    </a:srgbClr>
                  </a:outerShdw>
                </a:effectLst>
              </a:rPr>
              <a:t>Quels obscurs ?</a:t>
            </a:r>
          </a:p>
        </p:txBody>
      </p:sp>
      <p:sp>
        <p:nvSpPr>
          <p:cNvPr id="19459" name="Espace réservé du contenu 2"/>
          <p:cNvSpPr>
            <a:spLocks noGrp="1"/>
          </p:cNvSpPr>
          <p:nvPr>
            <p:ph idx="1"/>
          </p:nvPr>
        </p:nvSpPr>
        <p:spPr>
          <a:xfrm>
            <a:off x="2403475" y="1835150"/>
            <a:ext cx="5046663" cy="3041650"/>
          </a:xfrm>
        </p:spPr>
        <p:txBody>
          <a:bodyPr/>
          <a:lstStyle/>
          <a:p>
            <a:pPr eaLnBrk="1" hangingPunct="1"/>
            <a:r>
              <a:rPr lang="fr-FR" altLang="fr-FR" sz="2800" b="1" dirty="0">
                <a:solidFill>
                  <a:schemeClr val="tx1"/>
                </a:solidFill>
              </a:rPr>
              <a:t>La liste est infinie…</a:t>
            </a:r>
          </a:p>
          <a:p>
            <a:pPr eaLnBrk="1" hangingPunct="1"/>
            <a:r>
              <a:rPr lang="fr-FR" altLang="fr-FR" sz="2800" b="1" dirty="0">
                <a:solidFill>
                  <a:schemeClr val="tx1"/>
                </a:solidFill>
              </a:rPr>
              <a:t>Le choix, nécessairement limité, s’est porté sur le territoire normand.</a:t>
            </a:r>
          </a:p>
          <a:p>
            <a:pPr eaLnBrk="1" hangingPunct="1"/>
            <a:r>
              <a:rPr lang="fr-FR" altLang="fr-FR" sz="2800" b="1" dirty="0">
                <a:solidFill>
                  <a:schemeClr val="tx1"/>
                </a:solidFill>
              </a:rPr>
              <a:t>À l’époque 1850-1950.</a:t>
            </a:r>
          </a:p>
        </p:txBody>
      </p:sp>
      <p:pic>
        <p:nvPicPr>
          <p:cNvPr id="19460" name="Image 5"/>
          <p:cNvPicPr>
            <a:picLocks noChangeAspect="1"/>
          </p:cNvPicPr>
          <p:nvPr/>
        </p:nvPicPr>
        <p:blipFill>
          <a:blip r:embed="rId2" cstate="print"/>
          <a:srcRect/>
          <a:stretch>
            <a:fillRect/>
          </a:stretch>
        </p:blipFill>
        <p:spPr bwMode="auto">
          <a:xfrm>
            <a:off x="7839075" y="1027113"/>
            <a:ext cx="3416300" cy="3756025"/>
          </a:xfrm>
          <a:prstGeom prst="rect">
            <a:avLst/>
          </a:prstGeom>
          <a:noFill/>
          <a:ln w="9525">
            <a:noFill/>
            <a:miter lim="800000"/>
            <a:headEnd/>
            <a:tailEnd/>
          </a:ln>
        </p:spPr>
      </p:pic>
      <p:sp>
        <p:nvSpPr>
          <p:cNvPr id="19461" name="ZoneTexte 6"/>
          <p:cNvSpPr txBox="1">
            <a:spLocks noChangeArrowheads="1"/>
          </p:cNvSpPr>
          <p:nvPr/>
        </p:nvSpPr>
        <p:spPr bwMode="auto">
          <a:xfrm flipH="1">
            <a:off x="7538055" y="4823064"/>
            <a:ext cx="4106384" cy="738664"/>
          </a:xfrm>
          <a:prstGeom prst="rect">
            <a:avLst/>
          </a:prstGeom>
          <a:noFill/>
          <a:ln w="9525">
            <a:noFill/>
            <a:miter lim="800000"/>
            <a:headEnd/>
            <a:tailEnd/>
          </a:ln>
        </p:spPr>
        <p:txBody>
          <a:bodyPr wrap="square">
            <a:spAutoFit/>
          </a:bodyPr>
          <a:lstStyle/>
          <a:p>
            <a:pPr eaLnBrk="1" hangingPunct="1"/>
            <a:r>
              <a:rPr lang="fr-FR" altLang="fr-FR" sz="1400" i="1" dirty="0">
                <a:latin typeface="Century Gothic" pitchFamily="34" charset="0"/>
              </a:rPr>
              <a:t>Un homme lit le journal face à la cuisinière</a:t>
            </a:r>
          </a:p>
          <a:p>
            <a:pPr algn="ctr" eaLnBrk="1" hangingPunct="1"/>
            <a:r>
              <a:rPr lang="fr-FR" altLang="fr-FR" sz="1400" i="1" dirty="0">
                <a:latin typeface="Century Gothic" pitchFamily="34" charset="0"/>
              </a:rPr>
              <a:t>Photo Henri </a:t>
            </a:r>
            <a:r>
              <a:rPr lang="fr-FR" altLang="fr-FR" sz="1400" i="1" dirty="0" err="1">
                <a:latin typeface="Century Gothic" pitchFamily="34" charset="0"/>
              </a:rPr>
              <a:t>Salesse</a:t>
            </a:r>
            <a:endParaRPr lang="fr-FR" altLang="fr-FR" sz="1400" i="1" dirty="0">
              <a:latin typeface="Century Gothic" pitchFamily="34" charset="0"/>
            </a:endParaRPr>
          </a:p>
          <a:p>
            <a:pPr algn="ctr" eaLnBrk="1" hangingPunct="1"/>
            <a:r>
              <a:rPr lang="fr-FR" altLang="fr-FR" sz="1400" i="1" dirty="0">
                <a:latin typeface="Century Gothic" pitchFamily="34" charset="0"/>
              </a:rPr>
              <a:t>ROUEN 1951-1953 </a:t>
            </a:r>
          </a:p>
        </p:txBody>
      </p:sp>
      <p:sp>
        <p:nvSpPr>
          <p:cNvPr id="19462" name="ZoneTexte 2"/>
          <p:cNvSpPr txBox="1">
            <a:spLocks noChangeArrowheads="1"/>
          </p:cNvSpPr>
          <p:nvPr/>
        </p:nvSpPr>
        <p:spPr bwMode="auto">
          <a:xfrm>
            <a:off x="1316038" y="1060450"/>
            <a:ext cx="185737" cy="369888"/>
          </a:xfrm>
          <a:prstGeom prst="rect">
            <a:avLst/>
          </a:prstGeom>
          <a:noFill/>
          <a:ln w="9525">
            <a:noFill/>
            <a:miter lim="800000"/>
            <a:headEnd/>
            <a:tailEnd/>
          </a:ln>
        </p:spPr>
        <p:txBody>
          <a:bodyPr wrap="none">
            <a:spAutoFit/>
          </a:bodyPr>
          <a:lstStyle/>
          <a:p>
            <a:endParaRPr lang="fr-FR" altLang="fr-FR"/>
          </a:p>
        </p:txBody>
      </p:sp>
      <p:sp>
        <p:nvSpPr>
          <p:cNvPr id="19463" name="ZoneTexte 3"/>
          <p:cNvSpPr txBox="1">
            <a:spLocks noChangeArrowheads="1"/>
          </p:cNvSpPr>
          <p:nvPr/>
        </p:nvSpPr>
        <p:spPr bwMode="auto">
          <a:xfrm>
            <a:off x="1073150" y="841375"/>
            <a:ext cx="184150" cy="369888"/>
          </a:xfrm>
          <a:prstGeom prst="rect">
            <a:avLst/>
          </a:prstGeom>
          <a:noFill/>
          <a:ln w="9525">
            <a:noFill/>
            <a:miter lim="800000"/>
            <a:headEnd/>
            <a:tailEnd/>
          </a:ln>
        </p:spPr>
        <p:txBody>
          <a:bodyPr wrap="none">
            <a:spAutoFit/>
          </a:bodyPr>
          <a:lstStyle/>
          <a:p>
            <a:endParaRPr lang="fr-FR" altLang="fr-FR"/>
          </a:p>
        </p:txBody>
      </p:sp>
    </p:spTree>
  </p:cSld>
  <p:clrMapOvr>
    <a:masterClrMapping/>
  </p:clrMapOvr>
  <p:transition spd="slow" advClick="0" advTm="500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re 1"/>
          <p:cNvSpPr>
            <a:spLocks noGrp="1"/>
          </p:cNvSpPr>
          <p:nvPr>
            <p:ph type="title"/>
          </p:nvPr>
        </p:nvSpPr>
        <p:spPr>
          <a:xfrm>
            <a:off x="2090738" y="833438"/>
            <a:ext cx="7118350" cy="588962"/>
          </a:xfrm>
        </p:spPr>
        <p:txBody>
          <a:bodyPr/>
          <a:lstStyle/>
          <a:p>
            <a:pPr algn="ctr" eaLnBrk="1" hangingPunct="1"/>
            <a:r>
              <a:rPr lang="fr-FR" altLang="fr-FR" sz="4000" b="1">
                <a:solidFill>
                  <a:srgbClr val="FF0000"/>
                </a:solidFill>
              </a:rPr>
              <a:t>Toujours à l’extérieur,</a:t>
            </a:r>
            <a:br>
              <a:rPr lang="fr-FR" altLang="fr-FR" sz="4000" b="1">
                <a:solidFill>
                  <a:srgbClr val="FF0000"/>
                </a:solidFill>
              </a:rPr>
            </a:br>
            <a:r>
              <a:rPr lang="fr-FR" altLang="fr-FR" sz="4000" b="1">
                <a:solidFill>
                  <a:srgbClr val="FF0000"/>
                </a:solidFill>
              </a:rPr>
              <a:t>le bûcher</a:t>
            </a:r>
          </a:p>
        </p:txBody>
      </p:sp>
      <p:sp>
        <p:nvSpPr>
          <p:cNvPr id="37891" name="Espace réservé du texte 3"/>
          <p:cNvSpPr>
            <a:spLocks noGrp="1"/>
          </p:cNvSpPr>
          <p:nvPr>
            <p:ph type="body" sz="half" idx="2"/>
          </p:nvPr>
        </p:nvSpPr>
        <p:spPr>
          <a:xfrm>
            <a:off x="2506663" y="1422400"/>
            <a:ext cx="4049712" cy="4886325"/>
          </a:xfrm>
        </p:spPr>
        <p:txBody>
          <a:bodyPr/>
          <a:lstStyle/>
          <a:p>
            <a:pPr eaLnBrk="1" hangingPunct="1"/>
            <a:r>
              <a:rPr lang="fr-FR" altLang="fr-FR" sz="2000" b="1" dirty="0"/>
              <a:t>On y entrepose deux ou trois stères de bois coupées par les hommes dans des concessions forestières voisines proches pour un faible coût.</a:t>
            </a:r>
          </a:p>
          <a:p>
            <a:pPr eaLnBrk="1" hangingPunct="1"/>
            <a:r>
              <a:rPr lang="fr-FR" altLang="fr-FR" sz="2000" b="1" dirty="0"/>
              <a:t>Parfois, quelques branches du tas de bois servent de cachette pour des bouteilles de vin bues en secret.</a:t>
            </a:r>
          </a:p>
          <a:p>
            <a:pPr eaLnBrk="1" hangingPunct="1"/>
            <a:r>
              <a:rPr lang="fr-FR" altLang="fr-FR" sz="2000" b="1" dirty="0"/>
              <a:t>Un râtelier accueille les outils de jardinage : faux, râteaux, binettes, bêches, pelles et fourches.</a:t>
            </a:r>
          </a:p>
        </p:txBody>
      </p:sp>
      <p:pic>
        <p:nvPicPr>
          <p:cNvPr id="37892" name="Espace réservé du contenu 4"/>
          <p:cNvPicPr>
            <a:picLocks noGrp="1" noChangeArrowheads="1"/>
          </p:cNvPicPr>
          <p:nvPr>
            <p:ph idx="1"/>
          </p:nvPr>
        </p:nvPicPr>
        <p:blipFill>
          <a:blip r:embed="rId2" cstate="print"/>
          <a:srcRect/>
          <a:stretch>
            <a:fillRect/>
          </a:stretch>
        </p:blipFill>
        <p:spPr>
          <a:xfrm>
            <a:off x="7269163" y="1028700"/>
            <a:ext cx="4405312" cy="4973638"/>
          </a:xfrm>
        </p:spPr>
      </p:pic>
      <p:sp>
        <p:nvSpPr>
          <p:cNvPr id="37893" name="ZoneTexte 8"/>
          <p:cNvSpPr txBox="1">
            <a:spLocks noChangeArrowheads="1"/>
          </p:cNvSpPr>
          <p:nvPr/>
        </p:nvSpPr>
        <p:spPr bwMode="auto">
          <a:xfrm flipH="1">
            <a:off x="8048330" y="6116483"/>
            <a:ext cx="2705986" cy="307777"/>
          </a:xfrm>
          <a:prstGeom prst="rect">
            <a:avLst/>
          </a:prstGeom>
          <a:noFill/>
          <a:ln w="9525">
            <a:noFill/>
            <a:miter lim="800000"/>
            <a:headEnd/>
            <a:tailEnd/>
          </a:ln>
        </p:spPr>
        <p:txBody>
          <a:bodyPr wrap="square">
            <a:spAutoFit/>
          </a:bodyPr>
          <a:lstStyle/>
          <a:p>
            <a:pPr eaLnBrk="1" hangingPunct="1"/>
            <a:r>
              <a:rPr lang="fr-FR" altLang="fr-FR" sz="1400" i="1" dirty="0">
                <a:latin typeface="Century Gothic" pitchFamily="34" charset="0"/>
              </a:rPr>
              <a:t>Collection Alain Joubert</a:t>
            </a:r>
          </a:p>
        </p:txBody>
      </p:sp>
    </p:spTree>
  </p:cSld>
  <p:clrMapOvr>
    <a:masterClrMapping/>
  </p:clrMapOvr>
  <p:transition spd="slow" advClick="0" advTm="500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81263" y="722749"/>
            <a:ext cx="9710737" cy="1296988"/>
          </a:xfrm>
        </p:spPr>
        <p:txBody>
          <a:bodyPr rtlCol="0">
            <a:noAutofit/>
          </a:bodyPr>
          <a:lstStyle/>
          <a:p>
            <a:pPr eaLnBrk="1" fontAlgn="auto" hangingPunct="1">
              <a:spcAft>
                <a:spcPts val="0"/>
              </a:spcAft>
              <a:defRPr/>
            </a:pPr>
            <a:r>
              <a:rPr lang="fr-FR" sz="4000" b="1" dirty="0">
                <a:solidFill>
                  <a:schemeClr val="tx1"/>
                </a:solidFill>
              </a:rPr>
              <a:t>          </a:t>
            </a:r>
            <a:br>
              <a:rPr lang="fr-FR" sz="4000" b="1" dirty="0">
                <a:solidFill>
                  <a:schemeClr val="tx1"/>
                </a:solidFill>
              </a:rPr>
            </a:br>
            <a:r>
              <a:rPr lang="fr-FR" sz="4000" b="1" dirty="0">
                <a:solidFill>
                  <a:schemeClr val="tx1"/>
                </a:solidFill>
              </a:rPr>
              <a:t>                    </a:t>
            </a:r>
            <a:r>
              <a:rPr lang="fr-FR" sz="4000" b="1" dirty="0">
                <a:solidFill>
                  <a:srgbClr val="FF0000"/>
                </a:solidFill>
              </a:rPr>
              <a:t>À l’intérieur, </a:t>
            </a:r>
            <a:br>
              <a:rPr lang="fr-FR" sz="4000" b="1" dirty="0">
                <a:solidFill>
                  <a:srgbClr val="FF0000"/>
                </a:solidFill>
              </a:rPr>
            </a:br>
            <a:r>
              <a:rPr lang="fr-FR" sz="4000" b="1" dirty="0">
                <a:solidFill>
                  <a:srgbClr val="FF0000"/>
                </a:solidFill>
              </a:rPr>
              <a:t>     les espaces féminins : la cuisine</a:t>
            </a:r>
            <a:br>
              <a:rPr lang="fr-FR" sz="4000" b="1" dirty="0">
                <a:solidFill>
                  <a:srgbClr val="FF0000"/>
                </a:solidFill>
              </a:rPr>
            </a:br>
            <a:endParaRPr lang="fr-FR" sz="4000" i="1" dirty="0">
              <a:solidFill>
                <a:srgbClr val="FF0000"/>
              </a:solidFill>
              <a:effectLst>
                <a:outerShdw blurRad="38100" dist="38100" dir="2700000" algn="tl">
                  <a:srgbClr val="000000">
                    <a:alpha val="43137"/>
                  </a:srgbClr>
                </a:outerShdw>
              </a:effectLst>
            </a:endParaRPr>
          </a:p>
        </p:txBody>
      </p:sp>
      <p:sp>
        <p:nvSpPr>
          <p:cNvPr id="38915" name="Espace réservé du texte 3"/>
          <p:cNvSpPr>
            <a:spLocks noGrp="1"/>
          </p:cNvSpPr>
          <p:nvPr>
            <p:ph type="body" sz="half" idx="2"/>
          </p:nvPr>
        </p:nvSpPr>
        <p:spPr>
          <a:xfrm>
            <a:off x="2173021" y="1962811"/>
            <a:ext cx="4730750" cy="2765425"/>
          </a:xfrm>
        </p:spPr>
        <p:txBody>
          <a:bodyPr/>
          <a:lstStyle/>
          <a:p>
            <a:pPr eaLnBrk="1" hangingPunct="1"/>
            <a:r>
              <a:rPr lang="fr-FR" altLang="fr-FR" sz="2400" b="1" dirty="0"/>
              <a:t>La cuisine est le lieu où la maîtresse de maison prépare la soupe avec légumes, lard et restes de pain ou les ragoûts pour les jours un peu plus riches, volailles et tartes pour les jours de fête.</a:t>
            </a:r>
          </a:p>
          <a:p>
            <a:pPr eaLnBrk="1" hangingPunct="1"/>
            <a:endParaRPr lang="fr-FR" altLang="fr-FR" sz="2000" b="1" dirty="0"/>
          </a:p>
          <a:p>
            <a:pPr eaLnBrk="1" hangingPunct="1"/>
            <a:endParaRPr lang="fr-FR" altLang="fr-FR" dirty="0"/>
          </a:p>
          <a:p>
            <a:pPr eaLnBrk="1" hangingPunct="1"/>
            <a:endParaRPr lang="fr-FR" altLang="fr-FR" dirty="0"/>
          </a:p>
          <a:p>
            <a:pPr eaLnBrk="1" hangingPunct="1"/>
            <a:endParaRPr lang="fr-FR" altLang="fr-FR" dirty="0"/>
          </a:p>
        </p:txBody>
      </p:sp>
      <p:pic>
        <p:nvPicPr>
          <p:cNvPr id="38916" name="Espace réservé du contenu 4"/>
          <p:cNvPicPr>
            <a:picLocks noGrp="1" noChangeArrowheads="1"/>
          </p:cNvPicPr>
          <p:nvPr>
            <p:ph idx="1"/>
          </p:nvPr>
        </p:nvPicPr>
        <p:blipFill>
          <a:blip r:embed="rId2" cstate="print"/>
          <a:srcRect/>
          <a:stretch>
            <a:fillRect/>
          </a:stretch>
        </p:blipFill>
        <p:spPr>
          <a:xfrm>
            <a:off x="10236425" y="3146426"/>
            <a:ext cx="1850800" cy="2550368"/>
          </a:xfrm>
        </p:spPr>
      </p:pic>
      <p:pic>
        <p:nvPicPr>
          <p:cNvPr id="38918" name="Image 9"/>
          <p:cNvPicPr>
            <a:picLocks noChangeAspect="1" noChangeArrowheads="1"/>
          </p:cNvPicPr>
          <p:nvPr/>
        </p:nvPicPr>
        <p:blipFill>
          <a:blip r:embed="rId3" cstate="print"/>
          <a:srcRect/>
          <a:stretch>
            <a:fillRect/>
          </a:stretch>
        </p:blipFill>
        <p:spPr bwMode="auto">
          <a:xfrm>
            <a:off x="7153358" y="1911247"/>
            <a:ext cx="2664977" cy="2502424"/>
          </a:xfrm>
          <a:prstGeom prst="rect">
            <a:avLst/>
          </a:prstGeom>
          <a:noFill/>
          <a:ln w="9525">
            <a:noFill/>
            <a:miter lim="800000"/>
            <a:headEnd/>
            <a:tailEnd/>
          </a:ln>
        </p:spPr>
      </p:pic>
      <p:sp>
        <p:nvSpPr>
          <p:cNvPr id="7" name="Rectangle 6"/>
          <p:cNvSpPr/>
          <p:nvPr/>
        </p:nvSpPr>
        <p:spPr>
          <a:xfrm>
            <a:off x="6511391" y="5284099"/>
            <a:ext cx="4129635" cy="1200329"/>
          </a:xfrm>
          <a:prstGeom prst="rect">
            <a:avLst/>
          </a:prstGeom>
        </p:spPr>
        <p:txBody>
          <a:bodyPr wrap="square">
            <a:spAutoFit/>
          </a:bodyPr>
          <a:lstStyle/>
          <a:p>
            <a:pPr eaLnBrk="1" fontAlgn="auto" hangingPunct="1">
              <a:spcBef>
                <a:spcPts val="0"/>
              </a:spcBef>
              <a:spcAft>
                <a:spcPts val="0"/>
              </a:spcAft>
              <a:defRPr/>
            </a:pPr>
            <a:r>
              <a:rPr lang="fr-FR" i="1" dirty="0">
                <a:latin typeface="+mj-lt"/>
              </a:rPr>
              <a:t>Collection Henri </a:t>
            </a:r>
            <a:r>
              <a:rPr lang="fr-FR" i="1" dirty="0" err="1">
                <a:latin typeface="+mj-lt"/>
              </a:rPr>
              <a:t>Salesse</a:t>
            </a:r>
            <a:r>
              <a:rPr lang="fr-FR" i="1" dirty="0">
                <a:latin typeface="+mj-lt"/>
              </a:rPr>
              <a:t>. Jamais misérabilistes, ses  photographies humanistes et esthétiques valorisent la dignité des personnes</a:t>
            </a:r>
            <a:r>
              <a:rPr lang="fr-FR" dirty="0">
                <a:latin typeface="+mj-lt"/>
              </a:rPr>
              <a:t>.</a:t>
            </a:r>
          </a:p>
        </p:txBody>
      </p:sp>
    </p:spTree>
  </p:cSld>
  <p:clrMapOvr>
    <a:masterClrMapping/>
  </p:clrMapOvr>
  <p:transition spd="slow" advClick="0" advTm="500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u texte 3"/>
          <p:cNvSpPr>
            <a:spLocks noGrp="1"/>
          </p:cNvSpPr>
          <p:nvPr>
            <p:ph type="body" sz="half" idx="2"/>
          </p:nvPr>
        </p:nvSpPr>
        <p:spPr>
          <a:xfrm>
            <a:off x="2646054" y="2031102"/>
            <a:ext cx="4531581" cy="4474894"/>
          </a:xfrm>
        </p:spPr>
        <p:txBody>
          <a:bodyPr/>
          <a:lstStyle/>
          <a:p>
            <a:pPr eaLnBrk="1" hangingPunct="1"/>
            <a:r>
              <a:rPr lang="fr-FR" altLang="fr-FR" sz="2000" b="1" dirty="0"/>
              <a:t>La buanderie est l’endroit pour laver le linge de la famille. Parfois même on y faisait sa toilette. La lessiveuse arrive au bon moment : faire bouillir, c’est désinfecter. C’est un cadeau de mariage apprécié entre les deux guerres.</a:t>
            </a:r>
          </a:p>
          <a:p>
            <a:pPr eaLnBrk="1" hangingPunct="1"/>
            <a:r>
              <a:rPr lang="fr-FR" altLang="fr-FR" sz="2000" b="1" dirty="0"/>
              <a:t>Son arrivée coïncide avec les découvertes de KOCH et PASTEUR.</a:t>
            </a:r>
          </a:p>
          <a:p>
            <a:pPr eaLnBrk="1" hangingPunct="1"/>
            <a:r>
              <a:rPr lang="fr-FR" altLang="fr-FR" sz="2000" b="1" dirty="0"/>
              <a:t>Les femmes lui sont fidèles jusque dans les années 1960.</a:t>
            </a:r>
          </a:p>
          <a:p>
            <a:pPr eaLnBrk="1" hangingPunct="1"/>
            <a:endParaRPr lang="fr-FR" altLang="fr-FR" sz="2000" b="1" dirty="0"/>
          </a:p>
        </p:txBody>
      </p:sp>
      <p:pic>
        <p:nvPicPr>
          <p:cNvPr id="40963" name="Espace réservé du contenu 4"/>
          <p:cNvPicPr>
            <a:picLocks noGrp="1" noChangeArrowheads="1"/>
          </p:cNvPicPr>
          <p:nvPr>
            <p:ph idx="1"/>
          </p:nvPr>
        </p:nvPicPr>
        <p:blipFill>
          <a:blip r:embed="rId2" cstate="print"/>
          <a:srcRect l="30139" t="20993" r="27499" b="11507"/>
          <a:stretch>
            <a:fillRect/>
          </a:stretch>
        </p:blipFill>
        <p:spPr>
          <a:xfrm>
            <a:off x="7510027" y="3479575"/>
            <a:ext cx="1164635" cy="1730923"/>
          </a:xfrm>
        </p:spPr>
      </p:pic>
      <p:pic>
        <p:nvPicPr>
          <p:cNvPr id="40964" name="Image 9"/>
          <p:cNvPicPr>
            <a:picLocks noChangeAspect="1"/>
          </p:cNvPicPr>
          <p:nvPr/>
        </p:nvPicPr>
        <p:blipFill>
          <a:blip r:embed="rId3" cstate="print"/>
          <a:srcRect l="13812" t="9807" r="18604" b="7442"/>
          <a:stretch>
            <a:fillRect/>
          </a:stretch>
        </p:blipFill>
        <p:spPr bwMode="auto">
          <a:xfrm>
            <a:off x="9209088" y="639763"/>
            <a:ext cx="2297112" cy="3543300"/>
          </a:xfrm>
          <a:prstGeom prst="rect">
            <a:avLst/>
          </a:prstGeom>
          <a:noFill/>
          <a:ln w="9525">
            <a:noFill/>
            <a:miter lim="800000"/>
            <a:headEnd/>
            <a:tailEnd/>
          </a:ln>
        </p:spPr>
      </p:pic>
      <p:sp>
        <p:nvSpPr>
          <p:cNvPr id="40965" name="Rectangle 10"/>
          <p:cNvSpPr>
            <a:spLocks noChangeArrowheads="1"/>
          </p:cNvSpPr>
          <p:nvPr/>
        </p:nvSpPr>
        <p:spPr bwMode="auto">
          <a:xfrm>
            <a:off x="2205038" y="642938"/>
            <a:ext cx="6580187" cy="1323975"/>
          </a:xfrm>
          <a:prstGeom prst="rect">
            <a:avLst/>
          </a:prstGeom>
          <a:noFill/>
          <a:ln w="9525">
            <a:noFill/>
            <a:miter lim="800000"/>
            <a:headEnd/>
            <a:tailEnd/>
          </a:ln>
        </p:spPr>
        <p:txBody>
          <a:bodyPr>
            <a:spAutoFit/>
          </a:bodyPr>
          <a:lstStyle/>
          <a:p>
            <a:pPr eaLnBrk="1" hangingPunct="1"/>
            <a:r>
              <a:rPr lang="fr-FR" altLang="fr-FR" sz="2400" b="1" dirty="0">
                <a:solidFill>
                  <a:srgbClr val="FF0000"/>
                </a:solidFill>
                <a:latin typeface="Century Gothic" pitchFamily="34" charset="0"/>
              </a:rPr>
              <a:t> </a:t>
            </a:r>
            <a:r>
              <a:rPr lang="fr-FR" sz="4000" b="1" dirty="0">
                <a:solidFill>
                  <a:srgbClr val="FF0000"/>
                </a:solidFill>
                <a:latin typeface="Century Gothic" pitchFamily="34" charset="0"/>
              </a:rPr>
              <a:t>À l’intérieur, les espaces féminins : </a:t>
            </a:r>
            <a:r>
              <a:rPr lang="fr-FR" altLang="fr-FR" sz="4000" b="1" dirty="0">
                <a:solidFill>
                  <a:srgbClr val="FF0000"/>
                </a:solidFill>
                <a:latin typeface="Century Gothic" pitchFamily="34" charset="0"/>
              </a:rPr>
              <a:t> </a:t>
            </a:r>
            <a:r>
              <a:rPr lang="fr-FR" altLang="fr-FR" sz="4000" i="1" dirty="0">
                <a:solidFill>
                  <a:srgbClr val="FF0000"/>
                </a:solidFill>
                <a:latin typeface="Century Gothic" pitchFamily="34" charset="0"/>
              </a:rPr>
              <a:t> </a:t>
            </a:r>
            <a:r>
              <a:rPr lang="fr-FR" altLang="fr-FR" sz="4000" b="1" dirty="0">
                <a:solidFill>
                  <a:srgbClr val="FF0000"/>
                </a:solidFill>
                <a:latin typeface="Century Gothic" pitchFamily="34" charset="0"/>
              </a:rPr>
              <a:t>la buanderie </a:t>
            </a:r>
          </a:p>
        </p:txBody>
      </p:sp>
      <p:sp>
        <p:nvSpPr>
          <p:cNvPr id="2" name="ZoneTexte 1"/>
          <p:cNvSpPr txBox="1"/>
          <p:nvPr/>
        </p:nvSpPr>
        <p:spPr>
          <a:xfrm>
            <a:off x="7493224" y="5567981"/>
            <a:ext cx="4493511" cy="307777"/>
          </a:xfrm>
          <a:prstGeom prst="rect">
            <a:avLst/>
          </a:prstGeom>
          <a:noFill/>
        </p:spPr>
        <p:txBody>
          <a:bodyPr wrap="square">
            <a:spAutoFit/>
          </a:bodyPr>
          <a:lstStyle/>
          <a:p>
            <a:pPr>
              <a:defRPr/>
            </a:pPr>
            <a:r>
              <a:rPr lang="fr-FR" sz="1400" i="1" dirty="0">
                <a:latin typeface="+mj-lt"/>
                <a:cs typeface="Arial" panose="020B0604020202020204" pitchFamily="34" charset="0"/>
              </a:rPr>
              <a:t>Collection de Dominique Samson</a:t>
            </a:r>
          </a:p>
        </p:txBody>
      </p:sp>
    </p:spTree>
  </p:cSld>
  <p:clrMapOvr>
    <a:masterClrMapping/>
  </p:clrMapOvr>
  <p:transition spd="slow" advClick="0" advTm="500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re 1"/>
          <p:cNvSpPr>
            <a:spLocks noGrp="1"/>
          </p:cNvSpPr>
          <p:nvPr>
            <p:ph type="title"/>
          </p:nvPr>
        </p:nvSpPr>
        <p:spPr>
          <a:xfrm>
            <a:off x="2032000" y="0"/>
            <a:ext cx="9078913" cy="1489075"/>
          </a:xfrm>
        </p:spPr>
        <p:txBody>
          <a:bodyPr/>
          <a:lstStyle/>
          <a:p>
            <a:pPr algn="ctr" eaLnBrk="1" hangingPunct="1"/>
            <a:r>
              <a:rPr lang="fr-FR" altLang="fr-FR" sz="4000" b="1">
                <a:solidFill>
                  <a:srgbClr val="FF0000"/>
                </a:solidFill>
              </a:rPr>
              <a:t>De la cité ouvrière au pavillon </a:t>
            </a:r>
            <a:br>
              <a:rPr lang="fr-FR" altLang="fr-FR" sz="4000" b="1">
                <a:solidFill>
                  <a:srgbClr val="FF0000"/>
                </a:solidFill>
              </a:rPr>
            </a:br>
            <a:r>
              <a:rPr lang="fr-FR" altLang="fr-FR" sz="4000" b="1">
                <a:solidFill>
                  <a:srgbClr val="FF0000"/>
                </a:solidFill>
              </a:rPr>
              <a:t>la maison métallique</a:t>
            </a:r>
          </a:p>
        </p:txBody>
      </p:sp>
      <p:sp>
        <p:nvSpPr>
          <p:cNvPr id="4" name="Espace réservé du texte 3"/>
          <p:cNvSpPr>
            <a:spLocks noGrp="1"/>
          </p:cNvSpPr>
          <p:nvPr>
            <p:ph type="body" sz="half" idx="2"/>
          </p:nvPr>
        </p:nvSpPr>
        <p:spPr>
          <a:xfrm>
            <a:off x="2589213" y="1598613"/>
            <a:ext cx="6191250" cy="4664075"/>
          </a:xfrm>
        </p:spPr>
        <p:txBody>
          <a:bodyPr rtlCol="0">
            <a:normAutofit/>
          </a:bodyPr>
          <a:lstStyle/>
          <a:p>
            <a:pPr eaLnBrk="1" fontAlgn="auto" hangingPunct="1">
              <a:spcAft>
                <a:spcPts val="0"/>
              </a:spcAft>
              <a:buFont typeface="Wingdings 3" charset="2"/>
              <a:buNone/>
              <a:defRPr/>
            </a:pPr>
            <a:endParaRPr lang="fr-FR" dirty="0">
              <a:solidFill>
                <a:schemeClr val="tx1">
                  <a:lumMod val="75000"/>
                  <a:lumOff val="25000"/>
                </a:schemeClr>
              </a:solidFill>
            </a:endParaRPr>
          </a:p>
          <a:p>
            <a:pPr algn="ctr" eaLnBrk="1" fontAlgn="auto" hangingPunct="1">
              <a:spcAft>
                <a:spcPts val="0"/>
              </a:spcAft>
              <a:buFont typeface="Wingdings 3" charset="2"/>
              <a:buNone/>
              <a:defRPr/>
            </a:pPr>
            <a:r>
              <a:rPr lang="fr-FR" sz="2000" b="1" dirty="0">
                <a:solidFill>
                  <a:schemeClr val="tx1">
                    <a:lumMod val="75000"/>
                    <a:lumOff val="25000"/>
                  </a:schemeClr>
                </a:solidFill>
                <a:effectLst>
                  <a:outerShdw blurRad="38100" dist="38100" dir="2700000" algn="tl">
                    <a:srgbClr val="000000">
                      <a:alpha val="43137"/>
                    </a:srgbClr>
                  </a:outerShdw>
                </a:effectLst>
              </a:rPr>
              <a:t>Maison métallique de Grand-Quevilly</a:t>
            </a:r>
          </a:p>
          <a:p>
            <a:pPr algn="just" eaLnBrk="1" fontAlgn="auto" hangingPunct="1">
              <a:spcAft>
                <a:spcPts val="0"/>
              </a:spcAft>
              <a:buFont typeface="Wingdings 3" charset="2"/>
              <a:buNone/>
              <a:defRPr/>
            </a:pPr>
            <a:r>
              <a:rPr lang="fr-FR" sz="2000" b="1" dirty="0">
                <a:solidFill>
                  <a:schemeClr val="tx1">
                    <a:lumMod val="75000"/>
                    <a:lumOff val="25000"/>
                  </a:schemeClr>
                </a:solidFill>
              </a:rPr>
              <a:t>Seule survivante d’une commande de 500 maisons rectangulaires d’un seul niveau, à ossature et parement métalliques, avec toit à 4 pans.</a:t>
            </a:r>
          </a:p>
          <a:p>
            <a:pPr eaLnBrk="1" fontAlgn="auto" hangingPunct="1">
              <a:spcAft>
                <a:spcPts val="0"/>
              </a:spcAft>
              <a:buFont typeface="Wingdings 3" charset="2"/>
              <a:buNone/>
              <a:defRPr/>
            </a:pPr>
            <a:endParaRPr lang="fr-FR" sz="2000" b="1" dirty="0">
              <a:solidFill>
                <a:schemeClr val="tx1">
                  <a:lumMod val="75000"/>
                  <a:lumOff val="25000"/>
                </a:schemeClr>
              </a:solidFill>
            </a:endParaRPr>
          </a:p>
          <a:p>
            <a:pPr algn="ctr" eaLnBrk="1" fontAlgn="auto" hangingPunct="1">
              <a:spcAft>
                <a:spcPts val="0"/>
              </a:spcAft>
              <a:buFont typeface="Wingdings 3" charset="2"/>
              <a:buNone/>
              <a:defRPr/>
            </a:pPr>
            <a:r>
              <a:rPr lang="fr-FR" sz="2000" b="1" dirty="0">
                <a:solidFill>
                  <a:schemeClr val="tx1">
                    <a:lumMod val="75000"/>
                    <a:lumOff val="25000"/>
                  </a:schemeClr>
                </a:solidFill>
                <a:effectLst>
                  <a:outerShdw blurRad="38100" dist="38100" dir="2700000" algn="tl">
                    <a:srgbClr val="000000">
                      <a:alpha val="43137"/>
                    </a:srgbClr>
                  </a:outerShdw>
                </a:effectLst>
              </a:rPr>
              <a:t>Maison métallique du Trait</a:t>
            </a:r>
          </a:p>
          <a:p>
            <a:pPr algn="just" eaLnBrk="1" fontAlgn="auto" hangingPunct="1">
              <a:spcAft>
                <a:spcPts val="0"/>
              </a:spcAft>
              <a:buFont typeface="Wingdings 3" charset="2"/>
              <a:buNone/>
              <a:defRPr/>
            </a:pPr>
            <a:r>
              <a:rPr lang="fr-FR" sz="2000" b="1" dirty="0">
                <a:solidFill>
                  <a:schemeClr val="tx1">
                    <a:lumMod val="75000"/>
                    <a:lumOff val="25000"/>
                  </a:schemeClr>
                </a:solidFill>
              </a:rPr>
              <a:t> Emploi exclusif d’éléments constructifs de tôles pliées assemblées sans boulonnage ni soudure.</a:t>
            </a:r>
          </a:p>
          <a:p>
            <a:pPr algn="just" eaLnBrk="1" fontAlgn="auto" hangingPunct="1">
              <a:spcAft>
                <a:spcPts val="0"/>
              </a:spcAft>
              <a:buFont typeface="Wingdings 3" charset="2"/>
              <a:buNone/>
              <a:defRPr/>
            </a:pPr>
            <a:r>
              <a:rPr lang="fr-FR" sz="2000" b="1" dirty="0">
                <a:solidFill>
                  <a:schemeClr val="tx1">
                    <a:lumMod val="75000"/>
                    <a:lumOff val="25000"/>
                  </a:schemeClr>
                </a:solidFill>
              </a:rPr>
              <a:t> Les éléments sont reliés entre eux par des cadres-entretoises à emboîter.</a:t>
            </a:r>
          </a:p>
          <a:p>
            <a:pPr eaLnBrk="1" fontAlgn="auto" hangingPunct="1">
              <a:spcAft>
                <a:spcPts val="0"/>
              </a:spcAft>
              <a:buFont typeface="Wingdings 3" charset="2"/>
              <a:buNone/>
              <a:defRPr/>
            </a:pPr>
            <a:endParaRPr lang="fr-FR" sz="2000" dirty="0">
              <a:solidFill>
                <a:schemeClr val="tx1">
                  <a:lumMod val="75000"/>
                  <a:lumOff val="25000"/>
                </a:schemeClr>
              </a:solidFill>
            </a:endParaRPr>
          </a:p>
        </p:txBody>
      </p:sp>
      <p:pic>
        <p:nvPicPr>
          <p:cNvPr id="41988" name="Image 7"/>
          <p:cNvPicPr>
            <a:picLocks noChangeAspect="1"/>
          </p:cNvPicPr>
          <p:nvPr/>
        </p:nvPicPr>
        <p:blipFill>
          <a:blip r:embed="rId2" cstate="print"/>
          <a:srcRect/>
          <a:stretch>
            <a:fillRect/>
          </a:stretch>
        </p:blipFill>
        <p:spPr bwMode="auto">
          <a:xfrm>
            <a:off x="9028619" y="3892789"/>
            <a:ext cx="2933700" cy="1858962"/>
          </a:xfrm>
          <a:prstGeom prst="rect">
            <a:avLst/>
          </a:prstGeom>
          <a:noFill/>
          <a:ln w="9525">
            <a:noFill/>
            <a:miter lim="800000"/>
            <a:headEnd/>
            <a:tailEnd/>
          </a:ln>
        </p:spPr>
      </p:pic>
      <p:pic>
        <p:nvPicPr>
          <p:cNvPr id="41989" name="Image 9"/>
          <p:cNvPicPr>
            <a:picLocks noChangeAspect="1"/>
          </p:cNvPicPr>
          <p:nvPr/>
        </p:nvPicPr>
        <p:blipFill>
          <a:blip r:embed="rId3" cstate="print"/>
          <a:srcRect/>
          <a:stretch>
            <a:fillRect/>
          </a:stretch>
        </p:blipFill>
        <p:spPr bwMode="auto">
          <a:xfrm>
            <a:off x="9046544" y="1425308"/>
            <a:ext cx="2889250" cy="1654175"/>
          </a:xfrm>
          <a:prstGeom prst="rect">
            <a:avLst/>
          </a:prstGeom>
          <a:noFill/>
          <a:ln w="9525">
            <a:noFill/>
            <a:miter lim="800000"/>
            <a:headEnd/>
            <a:tailEnd/>
          </a:ln>
        </p:spPr>
      </p:pic>
      <p:sp>
        <p:nvSpPr>
          <p:cNvPr id="6" name="ZoneTexte 5"/>
          <p:cNvSpPr txBox="1"/>
          <p:nvPr/>
        </p:nvSpPr>
        <p:spPr>
          <a:xfrm>
            <a:off x="8998343" y="3123526"/>
            <a:ext cx="3083066" cy="738664"/>
          </a:xfrm>
          <a:prstGeom prst="rect">
            <a:avLst/>
          </a:prstGeom>
          <a:noFill/>
        </p:spPr>
        <p:txBody>
          <a:bodyPr wrap="square" rtlCol="0">
            <a:spAutoFit/>
          </a:bodyPr>
          <a:lstStyle/>
          <a:p>
            <a:r>
              <a:rPr lang="fr-FR" sz="1400" i="1" dirty="0">
                <a:latin typeface="+mj-lt"/>
              </a:rPr>
              <a:t>Maison type 4G, exposé à Paris </a:t>
            </a:r>
          </a:p>
          <a:p>
            <a:r>
              <a:rPr lang="fr-FR" sz="1400" i="1" dirty="0">
                <a:latin typeface="+mj-lt"/>
              </a:rPr>
              <a:t>Publié dans «  La construction moderne » 13 avril 1930</a:t>
            </a:r>
          </a:p>
        </p:txBody>
      </p:sp>
      <p:sp>
        <p:nvSpPr>
          <p:cNvPr id="7" name="ZoneTexte 6"/>
          <p:cNvSpPr txBox="1"/>
          <p:nvPr/>
        </p:nvSpPr>
        <p:spPr>
          <a:xfrm>
            <a:off x="9152092" y="5850542"/>
            <a:ext cx="2864581" cy="738664"/>
          </a:xfrm>
          <a:prstGeom prst="rect">
            <a:avLst/>
          </a:prstGeom>
          <a:noFill/>
        </p:spPr>
        <p:txBody>
          <a:bodyPr wrap="square" rtlCol="0">
            <a:spAutoFit/>
          </a:bodyPr>
          <a:lstStyle/>
          <a:p>
            <a:r>
              <a:rPr lang="fr-FR" sz="1400" i="1" dirty="0">
                <a:latin typeface="+mj-lt"/>
              </a:rPr>
              <a:t>Maison des constructions métalliques </a:t>
            </a:r>
            <a:r>
              <a:rPr lang="fr-FR" sz="1400" i="1" dirty="0" err="1">
                <a:latin typeface="+mj-lt"/>
              </a:rPr>
              <a:t>Fillod</a:t>
            </a:r>
            <a:r>
              <a:rPr lang="fr-FR" sz="1400" i="1" dirty="0">
                <a:latin typeface="+mj-lt"/>
              </a:rPr>
              <a:t>.</a:t>
            </a:r>
          </a:p>
          <a:p>
            <a:r>
              <a:rPr lang="fr-FR" sz="1400" i="1" dirty="0">
                <a:latin typeface="+mj-lt"/>
              </a:rPr>
              <a:t>Collection G. Carré en 2009</a:t>
            </a:r>
          </a:p>
        </p:txBody>
      </p:sp>
    </p:spTree>
  </p:cSld>
  <p:clrMapOvr>
    <a:masterClrMapping/>
  </p:clrMapOvr>
  <p:transition spd="slow" advClick="0" advTm="500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re 1"/>
          <p:cNvSpPr>
            <a:spLocks noGrp="1"/>
          </p:cNvSpPr>
          <p:nvPr>
            <p:ph type="title"/>
          </p:nvPr>
        </p:nvSpPr>
        <p:spPr>
          <a:xfrm>
            <a:off x="2265363" y="346075"/>
            <a:ext cx="7234237" cy="1263650"/>
          </a:xfrm>
        </p:spPr>
        <p:txBody>
          <a:bodyPr/>
          <a:lstStyle/>
          <a:p>
            <a:pPr algn="ctr" eaLnBrk="1" hangingPunct="1"/>
            <a:r>
              <a:rPr lang="fr-FR" sz="4000" b="1">
                <a:solidFill>
                  <a:srgbClr val="FF0000"/>
                </a:solidFill>
              </a:rPr>
              <a:t>Le Havre et le provisoire </a:t>
            </a:r>
            <a:br>
              <a:rPr lang="fr-FR" sz="4000" b="1">
                <a:solidFill>
                  <a:srgbClr val="FF0000"/>
                </a:solidFill>
              </a:rPr>
            </a:br>
            <a:r>
              <a:rPr lang="fr-FR" sz="4000" b="1">
                <a:solidFill>
                  <a:srgbClr val="FF0000"/>
                </a:solidFill>
              </a:rPr>
              <a:t>les baraques d’après guerre</a:t>
            </a:r>
          </a:p>
        </p:txBody>
      </p:sp>
      <p:sp>
        <p:nvSpPr>
          <p:cNvPr id="43011" name="Espace réservé du texte 3"/>
          <p:cNvSpPr>
            <a:spLocks noGrp="1"/>
          </p:cNvSpPr>
          <p:nvPr>
            <p:ph type="body" sz="half" idx="2"/>
          </p:nvPr>
        </p:nvSpPr>
        <p:spPr>
          <a:xfrm>
            <a:off x="2608726" y="1982633"/>
            <a:ext cx="5143500" cy="4321175"/>
          </a:xfrm>
        </p:spPr>
        <p:txBody>
          <a:bodyPr/>
          <a:lstStyle/>
          <a:p>
            <a:pPr algn="just" eaLnBrk="1" hangingPunct="1"/>
            <a:r>
              <a:rPr lang="fr-FR" altLang="fr-FR" sz="2000" b="1" dirty="0"/>
              <a:t>La question du relogement est cruciale au Havre.</a:t>
            </a:r>
          </a:p>
          <a:p>
            <a:pPr algn="just" eaLnBrk="1" hangingPunct="1"/>
            <a:r>
              <a:rPr lang="fr-FR" altLang="fr-FR" sz="2000" b="1" dirty="0"/>
              <a:t>Plus de  12 000 appartements sont  à reconstruire.</a:t>
            </a:r>
          </a:p>
          <a:p>
            <a:pPr algn="just" eaLnBrk="1" hangingPunct="1"/>
            <a:r>
              <a:rPr lang="fr-FR" altLang="fr-FR" sz="2000" b="1" dirty="0"/>
              <a:t>Au lendemain des bombardements, les Havrais sont relogés dans des logements provisoires.</a:t>
            </a:r>
          </a:p>
          <a:p>
            <a:pPr algn="just" eaLnBrk="1" hangingPunct="1"/>
            <a:r>
              <a:rPr lang="fr-FR" altLang="fr-FR" sz="2000" b="1" dirty="0"/>
              <a:t>Moins de 4000  logements d’urgence sont livrés dont différentes baraques françaises, américaines et des chalets suédois sans parler des 1550 logements des trois camps militaires.</a:t>
            </a:r>
          </a:p>
        </p:txBody>
      </p:sp>
      <p:pic>
        <p:nvPicPr>
          <p:cNvPr id="43012" name="Espace réservé du contenu 8"/>
          <p:cNvPicPr>
            <a:picLocks noGrp="1" noChangeArrowheads="1"/>
          </p:cNvPicPr>
          <p:nvPr>
            <p:ph idx="1"/>
          </p:nvPr>
        </p:nvPicPr>
        <p:blipFill>
          <a:blip r:embed="rId2" cstate="print"/>
          <a:srcRect t="21580" b="2056"/>
          <a:stretch>
            <a:fillRect/>
          </a:stretch>
        </p:blipFill>
        <p:spPr>
          <a:xfrm>
            <a:off x="8310521" y="3358195"/>
            <a:ext cx="3676088" cy="2451887"/>
          </a:xfrm>
        </p:spPr>
      </p:pic>
      <p:pic>
        <p:nvPicPr>
          <p:cNvPr id="43013" name="Image 9"/>
          <p:cNvPicPr>
            <a:picLocks noChangeAspect="1" noChangeArrowheads="1"/>
          </p:cNvPicPr>
          <p:nvPr/>
        </p:nvPicPr>
        <p:blipFill>
          <a:blip r:embed="rId3" cstate="print"/>
          <a:srcRect/>
          <a:stretch>
            <a:fillRect/>
          </a:stretch>
        </p:blipFill>
        <p:spPr bwMode="auto">
          <a:xfrm>
            <a:off x="9627683" y="617960"/>
            <a:ext cx="1955800" cy="1762125"/>
          </a:xfrm>
          <a:prstGeom prst="rect">
            <a:avLst/>
          </a:prstGeom>
          <a:noFill/>
          <a:ln w="9525">
            <a:noFill/>
            <a:miter lim="800000"/>
            <a:headEnd/>
            <a:tailEnd/>
          </a:ln>
        </p:spPr>
      </p:pic>
      <p:sp>
        <p:nvSpPr>
          <p:cNvPr id="43016" name="Rectangle 13"/>
          <p:cNvSpPr>
            <a:spLocks noChangeArrowheads="1"/>
          </p:cNvSpPr>
          <p:nvPr/>
        </p:nvSpPr>
        <p:spPr bwMode="auto">
          <a:xfrm>
            <a:off x="8166100" y="5545138"/>
            <a:ext cx="247650" cy="368300"/>
          </a:xfrm>
          <a:prstGeom prst="rect">
            <a:avLst/>
          </a:prstGeom>
          <a:noFill/>
          <a:ln w="9525">
            <a:noFill/>
            <a:miter lim="800000"/>
            <a:headEnd/>
            <a:tailEnd/>
          </a:ln>
        </p:spPr>
        <p:txBody>
          <a:bodyPr wrap="none">
            <a:spAutoFit/>
          </a:bodyPr>
          <a:lstStyle/>
          <a:p>
            <a:pPr eaLnBrk="1" hangingPunct="1"/>
            <a:r>
              <a:rPr lang="fr-FR" altLang="fr-FR">
                <a:latin typeface="Century Gothic" pitchFamily="34" charset="0"/>
              </a:rPr>
              <a:t> </a:t>
            </a:r>
          </a:p>
        </p:txBody>
      </p:sp>
      <p:sp>
        <p:nvSpPr>
          <p:cNvPr id="9" name="ZoneTexte 8"/>
          <p:cNvSpPr txBox="1"/>
          <p:nvPr/>
        </p:nvSpPr>
        <p:spPr>
          <a:xfrm>
            <a:off x="9192552" y="2735108"/>
            <a:ext cx="2338598" cy="523220"/>
          </a:xfrm>
          <a:prstGeom prst="rect">
            <a:avLst/>
          </a:prstGeom>
          <a:noFill/>
        </p:spPr>
        <p:txBody>
          <a:bodyPr wrap="square" rtlCol="0">
            <a:spAutoFit/>
          </a:bodyPr>
          <a:lstStyle/>
          <a:p>
            <a:r>
              <a:rPr lang="fr-FR" sz="1400" i="1" dirty="0">
                <a:latin typeface="+mj-lt"/>
              </a:rPr>
              <a:t>Collection A.L Guillaume </a:t>
            </a:r>
          </a:p>
          <a:p>
            <a:r>
              <a:rPr lang="fr-FR" sz="1400" i="1" dirty="0">
                <a:latin typeface="+mj-lt"/>
              </a:rPr>
              <a:t>Photothèque Terra</a:t>
            </a:r>
          </a:p>
        </p:txBody>
      </p:sp>
      <p:sp>
        <p:nvSpPr>
          <p:cNvPr id="10" name="ZoneTexte 9"/>
          <p:cNvSpPr txBox="1"/>
          <p:nvPr/>
        </p:nvSpPr>
        <p:spPr>
          <a:xfrm>
            <a:off x="8245785" y="5931458"/>
            <a:ext cx="3827533" cy="523220"/>
          </a:xfrm>
          <a:prstGeom prst="rect">
            <a:avLst/>
          </a:prstGeom>
          <a:noFill/>
        </p:spPr>
        <p:txBody>
          <a:bodyPr wrap="square" rtlCol="0">
            <a:spAutoFit/>
          </a:bodyPr>
          <a:lstStyle/>
          <a:p>
            <a:r>
              <a:rPr lang="fr-FR" sz="1400" i="1" dirty="0">
                <a:latin typeface="+mj-lt"/>
              </a:rPr>
              <a:t>Au fond premiers immeubles Perret - 1951</a:t>
            </a:r>
          </a:p>
          <a:p>
            <a:endParaRPr lang="fr-FR" sz="1400" dirty="0">
              <a:latin typeface="+mj-lt"/>
            </a:endParaRPr>
          </a:p>
        </p:txBody>
      </p:sp>
    </p:spTree>
  </p:cSld>
  <p:clrMapOvr>
    <a:masterClrMapping/>
  </p:clrMapOvr>
  <p:transition spd="slow" advClick="0" advTm="5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08213" y="112713"/>
            <a:ext cx="8004175" cy="1422400"/>
          </a:xfrm>
        </p:spPr>
        <p:txBody>
          <a:bodyPr rtlCol="0">
            <a:normAutofit fontScale="90000"/>
          </a:bodyPr>
          <a:lstStyle/>
          <a:p>
            <a:pPr algn="ctr" eaLnBrk="1" fontAlgn="auto" hangingPunct="1">
              <a:spcAft>
                <a:spcPts val="0"/>
              </a:spcAft>
              <a:defRPr/>
            </a:pPr>
            <a:r>
              <a:rPr lang="fr-FR" sz="4400" b="1" dirty="0">
                <a:solidFill>
                  <a:srgbClr val="FF0000"/>
                </a:solidFill>
              </a:rPr>
              <a:t>Les innovations </a:t>
            </a:r>
            <a:r>
              <a:rPr lang="fr-FR" sz="4400" b="1" dirty="0">
                <a:solidFill>
                  <a:srgbClr val="FF3300"/>
                </a:solidFill>
              </a:rPr>
              <a:t>techniques</a:t>
            </a:r>
            <a:r>
              <a:rPr lang="fr-FR" sz="4400" b="1" dirty="0">
                <a:solidFill>
                  <a:srgbClr val="FF0000"/>
                </a:solidFill>
              </a:rPr>
              <a:t> </a:t>
            </a:r>
            <a:r>
              <a:rPr lang="fr-FR" sz="4400" b="1" dirty="0">
                <a:solidFill>
                  <a:schemeClr val="tx1">
                    <a:lumMod val="85000"/>
                    <a:lumOff val="15000"/>
                  </a:schemeClr>
                </a:solidFill>
              </a:rPr>
              <a:t>         </a:t>
            </a:r>
            <a:r>
              <a:rPr lang="fr-FR" sz="4400" b="1" i="1" dirty="0">
                <a:solidFill>
                  <a:srgbClr val="FF0000"/>
                </a:solidFill>
              </a:rPr>
              <a:t>linoleum et formica</a:t>
            </a:r>
            <a:r>
              <a:rPr lang="fr-FR" b="1" i="1" dirty="0">
                <a:solidFill>
                  <a:schemeClr val="tx1">
                    <a:lumMod val="85000"/>
                    <a:lumOff val="15000"/>
                  </a:schemeClr>
                </a:solidFill>
              </a:rPr>
              <a:t/>
            </a:r>
            <a:br>
              <a:rPr lang="fr-FR" b="1" i="1" dirty="0">
                <a:solidFill>
                  <a:schemeClr val="tx1">
                    <a:lumMod val="85000"/>
                    <a:lumOff val="15000"/>
                  </a:schemeClr>
                </a:solidFill>
              </a:rPr>
            </a:br>
            <a:endParaRPr lang="fr-FR" b="1" i="1" dirty="0">
              <a:solidFill>
                <a:schemeClr val="tx1">
                  <a:lumMod val="85000"/>
                  <a:lumOff val="15000"/>
                </a:schemeClr>
              </a:solidFill>
            </a:endParaRPr>
          </a:p>
        </p:txBody>
      </p:sp>
      <p:pic>
        <p:nvPicPr>
          <p:cNvPr id="44035" name="Espace réservé du contenu 5"/>
          <p:cNvPicPr>
            <a:picLocks noGrp="1" noChangeAspect="1" noChangeArrowheads="1"/>
          </p:cNvPicPr>
          <p:nvPr>
            <p:ph idx="1"/>
          </p:nvPr>
        </p:nvPicPr>
        <p:blipFill>
          <a:blip r:embed="rId2" cstate="print"/>
          <a:srcRect/>
          <a:stretch>
            <a:fillRect/>
          </a:stretch>
        </p:blipFill>
        <p:spPr>
          <a:xfrm>
            <a:off x="10034125" y="2768906"/>
            <a:ext cx="1747879" cy="2609205"/>
          </a:xfrm>
        </p:spPr>
      </p:pic>
      <p:sp>
        <p:nvSpPr>
          <p:cNvPr id="44036" name="Espace réservé du texte 3"/>
          <p:cNvSpPr>
            <a:spLocks noGrp="1"/>
          </p:cNvSpPr>
          <p:nvPr>
            <p:ph type="body" sz="half" idx="2"/>
          </p:nvPr>
        </p:nvSpPr>
        <p:spPr>
          <a:xfrm>
            <a:off x="2484253" y="1598613"/>
            <a:ext cx="6845863" cy="4813300"/>
          </a:xfrm>
        </p:spPr>
        <p:txBody>
          <a:bodyPr/>
          <a:lstStyle/>
          <a:p>
            <a:pPr algn="just" eaLnBrk="1" hangingPunct="1"/>
            <a:r>
              <a:rPr lang="fr-FR" altLang="fr-FR" sz="2000" b="1" dirty="0"/>
              <a:t>LE LINOLEUM , textile à base de jute, de toile de lin et de farine de bois, n’est pas un plastique.</a:t>
            </a:r>
          </a:p>
          <a:p>
            <a:pPr algn="just" eaLnBrk="1" hangingPunct="1"/>
            <a:r>
              <a:rPr lang="fr-FR" altLang="fr-FR" sz="2000" b="1" dirty="0"/>
              <a:t>Il se distingue par des propriétés isolantes, thermiques et phoniques et en plus bactéricides.  Il s’imposera dans les hôpitaux et les espaces publics.</a:t>
            </a:r>
          </a:p>
          <a:p>
            <a:pPr algn="just" eaLnBrk="1" hangingPunct="1"/>
            <a:r>
              <a:rPr lang="fr-FR" altLang="fr-FR" sz="2000" b="1" dirty="0"/>
              <a:t>Le FORMICA inventé en Amérique est constitué d’une résine imprégnant plusieurs couches de papier kraft. Une  surface décorative transparente est disposée sur le support initial, lui-même revêtu de mélamine  durcie à la chaleur.</a:t>
            </a:r>
          </a:p>
          <a:p>
            <a:pPr eaLnBrk="1" hangingPunct="1"/>
            <a:r>
              <a:rPr lang="fr-FR" altLang="fr-FR" sz="2000" b="1" dirty="0"/>
              <a:t>Ces produits ont connu un très grand développement pendant les Trente Glorieuses.</a:t>
            </a:r>
          </a:p>
        </p:txBody>
      </p:sp>
      <p:sp>
        <p:nvSpPr>
          <p:cNvPr id="44038" name="ZoneTexte 2"/>
          <p:cNvSpPr txBox="1">
            <a:spLocks noChangeArrowheads="1"/>
          </p:cNvSpPr>
          <p:nvPr/>
        </p:nvSpPr>
        <p:spPr bwMode="auto">
          <a:xfrm flipH="1">
            <a:off x="9052290" y="5433086"/>
            <a:ext cx="3366287" cy="584775"/>
          </a:xfrm>
          <a:prstGeom prst="rect">
            <a:avLst/>
          </a:prstGeom>
          <a:noFill/>
          <a:ln w="9525">
            <a:noFill/>
            <a:miter lim="800000"/>
            <a:headEnd/>
            <a:tailEnd/>
          </a:ln>
        </p:spPr>
        <p:txBody>
          <a:bodyPr wrap="square">
            <a:spAutoFit/>
          </a:bodyPr>
          <a:lstStyle/>
          <a:p>
            <a:pPr eaLnBrk="1" hangingPunct="1"/>
            <a:r>
              <a:rPr lang="fr-FR" altLang="fr-FR" dirty="0">
                <a:latin typeface="Century Gothic" pitchFamily="34" charset="0"/>
              </a:rPr>
              <a:t> </a:t>
            </a:r>
            <a:r>
              <a:rPr lang="fr-FR" altLang="fr-FR" sz="1400" i="1" dirty="0">
                <a:latin typeface="Century Gothic" pitchFamily="34" charset="0"/>
              </a:rPr>
              <a:t>Collection Alain Alexandre</a:t>
            </a:r>
          </a:p>
          <a:p>
            <a:pPr eaLnBrk="1" hangingPunct="1"/>
            <a:r>
              <a:rPr lang="fr-FR" altLang="fr-FR" sz="1400" i="1" dirty="0">
                <a:latin typeface="Century Gothic" pitchFamily="34" charset="0"/>
              </a:rPr>
              <a:t>Photographies Denise </a:t>
            </a:r>
            <a:r>
              <a:rPr lang="fr-FR" altLang="fr-FR" sz="1400" i="1" dirty="0" err="1">
                <a:latin typeface="Century Gothic" pitchFamily="34" charset="0"/>
              </a:rPr>
              <a:t>Archimbaud</a:t>
            </a:r>
            <a:r>
              <a:rPr lang="fr-FR" altLang="fr-FR" sz="1400" dirty="0">
                <a:latin typeface="Century Gothic" pitchFamily="34" charset="0"/>
              </a:rPr>
              <a:t> </a:t>
            </a:r>
          </a:p>
        </p:txBody>
      </p:sp>
      <p:pic>
        <p:nvPicPr>
          <p:cNvPr id="7" name="Image 6" descr="s-l1600.jpg"/>
          <p:cNvPicPr>
            <a:picLocks noChangeAspect="1"/>
          </p:cNvPicPr>
          <p:nvPr/>
        </p:nvPicPr>
        <p:blipFill>
          <a:blip r:embed="rId3" cstate="print"/>
          <a:stretch>
            <a:fillRect/>
          </a:stretch>
        </p:blipFill>
        <p:spPr>
          <a:xfrm>
            <a:off x="10061014" y="229477"/>
            <a:ext cx="1680530" cy="2351881"/>
          </a:xfrm>
          <a:prstGeom prst="rect">
            <a:avLst/>
          </a:prstGeom>
        </p:spPr>
      </p:pic>
    </p:spTree>
  </p:cSld>
  <p:clrMapOvr>
    <a:masterClrMapping/>
  </p:clrMapOvr>
  <p:transition spd="slow" advClick="0" advTm="500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40025" y="509588"/>
            <a:ext cx="5926138" cy="887412"/>
          </a:xfrm>
        </p:spPr>
        <p:txBody>
          <a:bodyPr rtlCol="0">
            <a:normAutofit fontScale="90000"/>
          </a:bodyPr>
          <a:lstStyle/>
          <a:p>
            <a:pPr algn="ctr" eaLnBrk="1" fontAlgn="auto" hangingPunct="1">
              <a:spcAft>
                <a:spcPts val="0"/>
              </a:spcAft>
              <a:defRPr/>
            </a:pPr>
            <a:r>
              <a:rPr lang="fr-FR" sz="4400" b="1" i="1" dirty="0">
                <a:solidFill>
                  <a:srgbClr val="FF0000"/>
                </a:solidFill>
                <a:effectLst>
                  <a:outerShdw blurRad="38100" dist="38100" dir="2700000" algn="tl">
                    <a:srgbClr val="000000">
                      <a:alpha val="43137"/>
                    </a:srgbClr>
                  </a:outerShdw>
                </a:effectLst>
              </a:rPr>
              <a:t>Conclusion</a:t>
            </a:r>
            <a:r>
              <a:rPr lang="fr-FR" sz="8800" i="1" dirty="0">
                <a:solidFill>
                  <a:schemeClr val="tx1">
                    <a:lumMod val="85000"/>
                    <a:lumOff val="15000"/>
                  </a:schemeClr>
                </a:solidFill>
                <a:effectLst>
                  <a:outerShdw blurRad="38100" dist="38100" dir="2700000" algn="tl">
                    <a:srgbClr val="000000">
                      <a:alpha val="43137"/>
                    </a:srgbClr>
                  </a:outerShdw>
                </a:effectLst>
              </a:rPr>
              <a:t> </a:t>
            </a:r>
          </a:p>
        </p:txBody>
      </p:sp>
      <p:sp>
        <p:nvSpPr>
          <p:cNvPr id="45059" name="Espace réservé du texte 3"/>
          <p:cNvSpPr>
            <a:spLocks noGrp="1"/>
          </p:cNvSpPr>
          <p:nvPr>
            <p:ph type="body" sz="half" idx="2"/>
          </p:nvPr>
        </p:nvSpPr>
        <p:spPr>
          <a:xfrm>
            <a:off x="2609850" y="1790700"/>
            <a:ext cx="6607175" cy="3109913"/>
          </a:xfrm>
        </p:spPr>
        <p:txBody>
          <a:bodyPr/>
          <a:lstStyle/>
          <a:p>
            <a:pPr eaLnBrk="1" hangingPunct="1"/>
            <a:r>
              <a:rPr lang="fr-FR" altLang="fr-FR" sz="2000" b="1" i="1" dirty="0">
                <a:solidFill>
                  <a:schemeClr val="tx1"/>
                </a:solidFill>
              </a:rPr>
              <a:t>«  La vie, le malheur, l’isolement, l’abandon, la pauvreté sont des champs de bataille qui ont leurs héros ; héros obscurs plus grands parfois que les héros illustres »</a:t>
            </a:r>
          </a:p>
          <a:p>
            <a:pPr eaLnBrk="1" hangingPunct="1"/>
            <a:endParaRPr lang="fr-FR" altLang="fr-FR" sz="2000" b="1" i="1" dirty="0">
              <a:solidFill>
                <a:schemeClr val="tx1"/>
              </a:solidFill>
            </a:endParaRPr>
          </a:p>
          <a:p>
            <a:pPr eaLnBrk="1" hangingPunct="1"/>
            <a:r>
              <a:rPr lang="fr-FR" altLang="fr-FR" sz="2000" b="1" i="1" dirty="0">
                <a:solidFill>
                  <a:schemeClr val="tx1"/>
                </a:solidFill>
              </a:rPr>
              <a:t>Victor Hugo</a:t>
            </a:r>
          </a:p>
          <a:p>
            <a:pPr eaLnBrk="1" hangingPunct="1"/>
            <a:r>
              <a:rPr lang="fr-FR" altLang="fr-FR" sz="2000" b="1" i="1" dirty="0">
                <a:solidFill>
                  <a:schemeClr val="tx1"/>
                </a:solidFill>
              </a:rPr>
              <a:t>Les misérables</a:t>
            </a:r>
            <a:endParaRPr lang="fr-FR" altLang="fr-FR" b="1" i="1" dirty="0">
              <a:solidFill>
                <a:schemeClr val="tx1"/>
              </a:solidFill>
            </a:endParaRPr>
          </a:p>
        </p:txBody>
      </p:sp>
      <p:pic>
        <p:nvPicPr>
          <p:cNvPr id="45060" name="Espace réservé du contenu 9"/>
          <p:cNvPicPr>
            <a:picLocks noGrp="1" noChangeAspect="1" noChangeArrowheads="1"/>
          </p:cNvPicPr>
          <p:nvPr>
            <p:ph idx="1"/>
          </p:nvPr>
        </p:nvPicPr>
        <p:blipFill>
          <a:blip r:embed="rId2" cstate="print"/>
          <a:srcRect/>
          <a:stretch>
            <a:fillRect/>
          </a:stretch>
        </p:blipFill>
        <p:spPr>
          <a:xfrm>
            <a:off x="9394853" y="638175"/>
            <a:ext cx="2381221" cy="4232080"/>
          </a:xfrm>
        </p:spPr>
      </p:pic>
      <p:sp>
        <p:nvSpPr>
          <p:cNvPr id="8" name="ZoneTexte 7"/>
          <p:cNvSpPr txBox="1"/>
          <p:nvPr/>
        </p:nvSpPr>
        <p:spPr>
          <a:xfrm flipH="1">
            <a:off x="6726238" y="5922963"/>
            <a:ext cx="4643437" cy="406400"/>
          </a:xfrm>
          <a:prstGeom prst="rect">
            <a:avLst/>
          </a:prstGeom>
          <a:noFill/>
        </p:spPr>
        <p:txBody>
          <a:bodyPr>
            <a:spAutoFit/>
          </a:bodyPr>
          <a:lstStyle/>
          <a:p>
            <a:pPr algn="ctr" eaLnBrk="1" fontAlgn="auto" hangingPunct="1">
              <a:spcBef>
                <a:spcPts val="0"/>
              </a:spcBef>
              <a:spcAft>
                <a:spcPts val="0"/>
              </a:spcAft>
              <a:defRPr/>
            </a:pPr>
            <a:r>
              <a:rPr lang="fr-FR" sz="2000" b="1" dirty="0">
                <a:effectLst>
                  <a:outerShdw blurRad="38100" dist="38100" dir="2700000" algn="tl">
                    <a:srgbClr val="000000">
                      <a:alpha val="43137"/>
                    </a:srgbClr>
                  </a:outerShdw>
                </a:effectLst>
                <a:latin typeface="+mn-lt"/>
                <a:cs typeface="+mn-cs"/>
              </a:rPr>
              <a:t>Merci</a:t>
            </a:r>
            <a:r>
              <a:rPr lang="fr-FR" sz="2000" b="1" dirty="0">
                <a:latin typeface="+mn-lt"/>
                <a:cs typeface="+mn-cs"/>
              </a:rPr>
              <a:t> à tous les contribu</a:t>
            </a:r>
            <a:r>
              <a:rPr lang="fr-FR" b="1" dirty="0">
                <a:latin typeface="+mn-lt"/>
                <a:cs typeface="+mn-cs"/>
              </a:rPr>
              <a:t>teurs</a:t>
            </a:r>
          </a:p>
        </p:txBody>
      </p:sp>
    </p:spTree>
  </p:cSld>
  <p:clrMapOvr>
    <a:masterClrMapping/>
  </p:clrMapOvr>
  <p:transition spd="slow" advClick="0" advTm="500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2573338" y="469901"/>
            <a:ext cx="4378325" cy="4207296"/>
          </a:xfrm>
          <a:ln>
            <a:solidFill>
              <a:schemeClr val="accent1"/>
            </a:solidFill>
          </a:ln>
        </p:spPr>
        <p:txBody>
          <a:bodyPr rtlCol="0">
            <a:normAutofit/>
          </a:bodyPr>
          <a:lstStyle/>
          <a:p>
            <a:pPr eaLnBrk="1" fontAlgn="auto" hangingPunct="1">
              <a:spcAft>
                <a:spcPts val="0"/>
              </a:spcAft>
              <a:buFont typeface="Wingdings 3" charset="2"/>
              <a:buNone/>
              <a:defRPr/>
            </a:pPr>
            <a:r>
              <a:rPr lang="fr-FR" sz="1800" b="1" dirty="0">
                <a:solidFill>
                  <a:schemeClr val="tx1">
                    <a:lumMod val="75000"/>
                    <a:lumOff val="25000"/>
                  </a:schemeClr>
                </a:solidFill>
              </a:rPr>
              <a:t>Livre conçu sur une idée de Martine Pastor et Jean-Jacques  Wolinski.</a:t>
            </a:r>
          </a:p>
          <a:p>
            <a:pPr eaLnBrk="1" fontAlgn="auto" hangingPunct="1">
              <a:spcAft>
                <a:spcPts val="0"/>
              </a:spcAft>
              <a:buFont typeface="Wingdings 3" charset="2"/>
              <a:buNone/>
              <a:defRPr/>
            </a:pPr>
            <a:r>
              <a:rPr lang="fr-FR" sz="1800" b="1" u="sng" dirty="0">
                <a:solidFill>
                  <a:schemeClr val="tx1">
                    <a:lumMod val="75000"/>
                    <a:lumOff val="25000"/>
                  </a:schemeClr>
                </a:solidFill>
              </a:rPr>
              <a:t>Contributeurs</a:t>
            </a:r>
            <a:r>
              <a:rPr lang="fr-FR" sz="1800" b="1" dirty="0">
                <a:solidFill>
                  <a:schemeClr val="tx1">
                    <a:lumMod val="75000"/>
                    <a:lumOff val="25000"/>
                  </a:schemeClr>
                </a:solidFill>
              </a:rPr>
              <a:t> :</a:t>
            </a:r>
          </a:p>
          <a:p>
            <a:pPr>
              <a:defRPr/>
            </a:pPr>
            <a:r>
              <a:rPr lang="fr-FR" sz="1800" b="1" dirty="0"/>
              <a:t>Françoise BOURDON</a:t>
            </a:r>
            <a:endParaRPr lang="fr-FR" sz="1800" dirty="0"/>
          </a:p>
          <a:p>
            <a:pPr>
              <a:defRPr/>
            </a:pPr>
            <a:r>
              <a:rPr lang="fr-FR" sz="1800" b="1" dirty="0"/>
              <a:t>Yves DUBOYS FRENEY </a:t>
            </a:r>
            <a:endParaRPr lang="fr-FR" sz="1800" dirty="0"/>
          </a:p>
          <a:p>
            <a:pPr>
              <a:defRPr/>
            </a:pPr>
            <a:r>
              <a:rPr lang="fr-FR" sz="1800" b="1" dirty="0"/>
              <a:t>Alain JOUBERT</a:t>
            </a:r>
            <a:endParaRPr lang="fr-FR" sz="1800" dirty="0"/>
          </a:p>
          <a:p>
            <a:pPr>
              <a:defRPr/>
            </a:pPr>
            <a:r>
              <a:rPr lang="fr-FR" sz="1800" b="1" dirty="0"/>
              <a:t>Marie-Edith LAVOINNE</a:t>
            </a:r>
            <a:endParaRPr lang="fr-FR" sz="1800" dirty="0"/>
          </a:p>
          <a:p>
            <a:pPr>
              <a:defRPr/>
            </a:pPr>
            <a:r>
              <a:rPr lang="fr-FR" sz="1800" b="1" dirty="0"/>
              <a:t>Martine PASTOR </a:t>
            </a:r>
            <a:endParaRPr lang="fr-FR" sz="1800" dirty="0"/>
          </a:p>
          <a:p>
            <a:pPr>
              <a:defRPr/>
            </a:pPr>
            <a:r>
              <a:rPr lang="fr-FR" sz="1800" b="1" dirty="0"/>
              <a:t>Dominique SAMSON</a:t>
            </a:r>
            <a:endParaRPr lang="fr-FR" sz="1800" dirty="0"/>
          </a:p>
          <a:p>
            <a:pPr>
              <a:defRPr/>
            </a:pPr>
            <a:r>
              <a:rPr lang="fr-FR" sz="1800" b="1" dirty="0"/>
              <a:t>Jean-Jacques WOLINSKI</a:t>
            </a:r>
            <a:endParaRPr lang="fr-FR" sz="1800" dirty="0"/>
          </a:p>
          <a:p>
            <a:pPr eaLnBrk="1" fontAlgn="auto" hangingPunct="1">
              <a:spcAft>
                <a:spcPts val="0"/>
              </a:spcAft>
              <a:buFont typeface="Wingdings 3" charset="2"/>
              <a:buNone/>
              <a:defRPr/>
            </a:pPr>
            <a:endParaRPr lang="fr-FR" sz="1800" b="1" u="sng" dirty="0">
              <a:solidFill>
                <a:schemeClr val="tx1">
                  <a:lumMod val="75000"/>
                  <a:lumOff val="25000"/>
                </a:schemeClr>
              </a:solidFill>
            </a:endParaRPr>
          </a:p>
        </p:txBody>
      </p:sp>
      <p:pic>
        <p:nvPicPr>
          <p:cNvPr id="46083" name="Espace réservé du contenu 4"/>
          <p:cNvPicPr>
            <a:picLocks noGrp="1" noChangeAspect="1" noChangeArrowheads="1"/>
          </p:cNvPicPr>
          <p:nvPr>
            <p:ph idx="1"/>
          </p:nvPr>
        </p:nvPicPr>
        <p:blipFill>
          <a:blip r:embed="rId2" cstate="print"/>
          <a:srcRect/>
          <a:stretch>
            <a:fillRect/>
          </a:stretch>
        </p:blipFill>
        <p:spPr>
          <a:xfrm>
            <a:off x="7205663" y="466725"/>
            <a:ext cx="1354137" cy="1354138"/>
          </a:xfrm>
        </p:spPr>
      </p:pic>
      <p:sp>
        <p:nvSpPr>
          <p:cNvPr id="46084" name="ZoneTexte 9"/>
          <p:cNvSpPr txBox="1">
            <a:spLocks noChangeArrowheads="1"/>
          </p:cNvSpPr>
          <p:nvPr/>
        </p:nvSpPr>
        <p:spPr bwMode="auto">
          <a:xfrm>
            <a:off x="2641600" y="5964238"/>
            <a:ext cx="3454400" cy="368300"/>
          </a:xfrm>
          <a:prstGeom prst="rect">
            <a:avLst/>
          </a:prstGeom>
          <a:noFill/>
          <a:ln w="9525">
            <a:noFill/>
            <a:miter lim="800000"/>
            <a:headEnd/>
            <a:tailEnd/>
          </a:ln>
        </p:spPr>
        <p:txBody>
          <a:bodyPr>
            <a:spAutoFit/>
          </a:bodyPr>
          <a:lstStyle/>
          <a:p>
            <a:pPr eaLnBrk="1" hangingPunct="1"/>
            <a:r>
              <a:rPr lang="fr-FR" altLang="fr-FR" b="1" u="sng">
                <a:latin typeface="Century Gothic" pitchFamily="34" charset="0"/>
              </a:rPr>
              <a:t>Diaporama</a:t>
            </a:r>
            <a:r>
              <a:rPr lang="fr-FR" altLang="fr-FR" b="1">
                <a:latin typeface="Century Gothic" pitchFamily="34" charset="0"/>
              </a:rPr>
              <a:t>  : PB concept</a:t>
            </a:r>
          </a:p>
        </p:txBody>
      </p:sp>
      <p:pic>
        <p:nvPicPr>
          <p:cNvPr id="46085" name="Image 11"/>
          <p:cNvPicPr>
            <a:picLocks noChangeAspect="1"/>
          </p:cNvPicPr>
          <p:nvPr/>
        </p:nvPicPr>
        <p:blipFill>
          <a:blip r:embed="rId3" cstate="print"/>
          <a:srcRect/>
          <a:stretch>
            <a:fillRect/>
          </a:stretch>
        </p:blipFill>
        <p:spPr bwMode="auto">
          <a:xfrm>
            <a:off x="8712200" y="1090613"/>
            <a:ext cx="1863725" cy="3309937"/>
          </a:xfrm>
          <a:prstGeom prst="rect">
            <a:avLst/>
          </a:prstGeom>
          <a:noFill/>
          <a:ln w="9525">
            <a:noFill/>
            <a:miter lim="800000"/>
            <a:headEnd/>
            <a:tailEnd/>
          </a:ln>
        </p:spPr>
      </p:pic>
      <p:pic>
        <p:nvPicPr>
          <p:cNvPr id="46086" name="Image 13"/>
          <p:cNvPicPr>
            <a:picLocks noChangeAspect="1"/>
          </p:cNvPicPr>
          <p:nvPr/>
        </p:nvPicPr>
        <p:blipFill>
          <a:blip r:embed="rId4" cstate="print"/>
          <a:srcRect/>
          <a:stretch>
            <a:fillRect/>
          </a:stretch>
        </p:blipFill>
        <p:spPr bwMode="auto">
          <a:xfrm>
            <a:off x="9234488" y="2392363"/>
            <a:ext cx="1746250" cy="3101975"/>
          </a:xfrm>
          <a:prstGeom prst="rect">
            <a:avLst/>
          </a:prstGeom>
          <a:noFill/>
          <a:ln w="9525">
            <a:noFill/>
            <a:miter lim="800000"/>
            <a:headEnd/>
            <a:tailEnd/>
          </a:ln>
        </p:spPr>
      </p:pic>
      <p:pic>
        <p:nvPicPr>
          <p:cNvPr id="46087" name="Image 15"/>
          <p:cNvPicPr>
            <a:picLocks noChangeAspect="1"/>
          </p:cNvPicPr>
          <p:nvPr/>
        </p:nvPicPr>
        <p:blipFill>
          <a:blip r:embed="rId5" cstate="print"/>
          <a:srcRect/>
          <a:stretch>
            <a:fillRect/>
          </a:stretch>
        </p:blipFill>
        <p:spPr bwMode="auto">
          <a:xfrm>
            <a:off x="10231438" y="3478213"/>
            <a:ext cx="1671637" cy="2970212"/>
          </a:xfrm>
          <a:prstGeom prst="rect">
            <a:avLst/>
          </a:prstGeom>
          <a:noFill/>
          <a:ln w="9525">
            <a:noFill/>
            <a:miter lim="800000"/>
            <a:headEnd/>
            <a:tailEnd/>
          </a:ln>
        </p:spPr>
      </p:pic>
      <p:cxnSp>
        <p:nvCxnSpPr>
          <p:cNvPr id="18" name="Connecteur droit 17"/>
          <p:cNvCxnSpPr>
            <a:cxnSpLocks/>
          </p:cNvCxnSpPr>
          <p:nvPr/>
        </p:nvCxnSpPr>
        <p:spPr>
          <a:xfrm>
            <a:off x="7614304" y="2376732"/>
            <a:ext cx="40762" cy="3765122"/>
          </a:xfrm>
          <a:prstGeom prst="line">
            <a:avLst/>
          </a:prstGeom>
          <a:effectLst>
            <a:glow rad="635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6089" name="ZoneTexte 1"/>
          <p:cNvSpPr txBox="1">
            <a:spLocks noChangeArrowheads="1"/>
          </p:cNvSpPr>
          <p:nvPr/>
        </p:nvSpPr>
        <p:spPr bwMode="auto">
          <a:xfrm flipH="1">
            <a:off x="2549525" y="5127625"/>
            <a:ext cx="3262313" cy="646113"/>
          </a:xfrm>
          <a:prstGeom prst="rect">
            <a:avLst/>
          </a:prstGeom>
          <a:noFill/>
          <a:ln w="9525">
            <a:noFill/>
            <a:miter lim="800000"/>
            <a:headEnd/>
            <a:tailEnd/>
          </a:ln>
        </p:spPr>
        <p:txBody>
          <a:bodyPr>
            <a:spAutoFit/>
          </a:bodyPr>
          <a:lstStyle/>
          <a:p>
            <a:pPr eaLnBrk="1" hangingPunct="1"/>
            <a:r>
              <a:rPr lang="fr-FR" altLang="fr-FR" b="1" dirty="0">
                <a:latin typeface="Century Gothic" pitchFamily="34" charset="0"/>
              </a:rPr>
              <a:t>Henri SALESSE : </a:t>
            </a:r>
            <a:r>
              <a:rPr lang="fr-FR" altLang="fr-FR" i="1" dirty="0">
                <a:latin typeface="Century Gothic" pitchFamily="34" charset="0"/>
              </a:rPr>
              <a:t>photographe des obscurs</a:t>
            </a:r>
          </a:p>
        </p:txBody>
      </p:sp>
    </p:spTree>
  </p:cSld>
  <p:clrMapOvr>
    <a:masterClrMapping/>
  </p:clrMapOvr>
  <p:transition spd="slow" advClick="0" advTm="5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802063" y="787400"/>
            <a:ext cx="6291262" cy="754063"/>
          </a:xfrm>
        </p:spPr>
        <p:txBody>
          <a:bodyPr rtlCol="0"/>
          <a:lstStyle/>
          <a:p>
            <a:pPr eaLnBrk="1" fontAlgn="auto" hangingPunct="1">
              <a:spcAft>
                <a:spcPts val="0"/>
              </a:spcAft>
              <a:defRPr/>
            </a:pPr>
            <a:r>
              <a:rPr lang="fr-FR" sz="4000" b="1" dirty="0">
                <a:solidFill>
                  <a:srgbClr val="FF0000"/>
                </a:solidFill>
              </a:rPr>
              <a:t>Les maisons des </a:t>
            </a:r>
            <a:r>
              <a:rPr lang="fr-FR" sz="4000" b="1" dirty="0">
                <a:solidFill>
                  <a:srgbClr val="FF0000"/>
                </a:solidFill>
                <a:effectLst>
                  <a:outerShdw blurRad="38100" dist="38100" dir="2700000" algn="tl">
                    <a:srgbClr val="000000">
                      <a:alpha val="43137"/>
                    </a:srgbClr>
                  </a:outerShdw>
                </a:effectLst>
              </a:rPr>
              <a:t>obscurs</a:t>
            </a:r>
          </a:p>
        </p:txBody>
      </p:sp>
      <p:sp>
        <p:nvSpPr>
          <p:cNvPr id="7" name="ZoneTexte 6"/>
          <p:cNvSpPr txBox="1"/>
          <p:nvPr/>
        </p:nvSpPr>
        <p:spPr>
          <a:xfrm flipH="1">
            <a:off x="2773516" y="2340648"/>
            <a:ext cx="8512175" cy="2862322"/>
          </a:xfrm>
          <a:prstGeom prst="rect">
            <a:avLst/>
          </a:prstGeom>
          <a:noFill/>
        </p:spPr>
        <p:txBody>
          <a:bodyPr wrap="square">
            <a:spAutoFit/>
          </a:bodyPr>
          <a:lstStyle/>
          <a:p>
            <a:pPr algn="just" eaLnBrk="1" fontAlgn="auto" hangingPunct="1">
              <a:spcBef>
                <a:spcPts val="0"/>
              </a:spcBef>
              <a:spcAft>
                <a:spcPts val="0"/>
              </a:spcAft>
              <a:defRPr/>
            </a:pPr>
            <a:r>
              <a:rPr lang="fr-FR" sz="2000" b="1" dirty="0">
                <a:latin typeface="+mn-lt"/>
                <a:cs typeface="+mn-cs"/>
              </a:rPr>
              <a:t>Leur banalité les rend invisibles. Elles se fondent dans le paysage en raison de leurs matériaux locaux extraits du sous-sol</a:t>
            </a:r>
            <a:r>
              <a:rPr lang="fr-FR" sz="2000" b="1" dirty="0" smtClean="0">
                <a:latin typeface="+mn-lt"/>
                <a:cs typeface="+mn-cs"/>
              </a:rPr>
              <a:t>.</a:t>
            </a:r>
          </a:p>
          <a:p>
            <a:pPr algn="just" eaLnBrk="1" fontAlgn="auto" hangingPunct="1">
              <a:spcBef>
                <a:spcPts val="0"/>
              </a:spcBef>
              <a:spcAft>
                <a:spcPts val="0"/>
              </a:spcAft>
              <a:defRPr/>
            </a:pPr>
            <a:endParaRPr lang="fr-FR" sz="2000" b="1" dirty="0">
              <a:latin typeface="+mn-lt"/>
              <a:cs typeface="+mn-cs"/>
            </a:endParaRPr>
          </a:p>
          <a:p>
            <a:pPr algn="just" eaLnBrk="1" fontAlgn="auto" hangingPunct="1">
              <a:spcBef>
                <a:spcPts val="0"/>
              </a:spcBef>
              <a:spcAft>
                <a:spcPts val="0"/>
              </a:spcAft>
              <a:defRPr/>
            </a:pPr>
            <a:r>
              <a:rPr lang="fr-FR" sz="2000" b="1" dirty="0">
                <a:latin typeface="+mn-lt"/>
                <a:cs typeface="+mn-cs"/>
              </a:rPr>
              <a:t>Ces maisons sont représentatives des métiers des obscurs. </a:t>
            </a:r>
            <a:endParaRPr lang="fr-FR" sz="2000" b="1" dirty="0" smtClean="0">
              <a:latin typeface="+mn-lt"/>
              <a:cs typeface="+mn-cs"/>
            </a:endParaRPr>
          </a:p>
          <a:p>
            <a:pPr algn="just" eaLnBrk="1" fontAlgn="auto" hangingPunct="1">
              <a:spcBef>
                <a:spcPts val="0"/>
              </a:spcBef>
              <a:spcAft>
                <a:spcPts val="0"/>
              </a:spcAft>
              <a:defRPr/>
            </a:pPr>
            <a:endParaRPr lang="fr-FR" sz="2000" b="1" dirty="0">
              <a:latin typeface="+mn-lt"/>
              <a:cs typeface="+mn-cs"/>
            </a:endParaRPr>
          </a:p>
          <a:p>
            <a:pPr algn="just" eaLnBrk="1" fontAlgn="auto" hangingPunct="1">
              <a:spcBef>
                <a:spcPts val="0"/>
              </a:spcBef>
              <a:spcAft>
                <a:spcPts val="0"/>
              </a:spcAft>
              <a:defRPr/>
            </a:pPr>
            <a:r>
              <a:rPr lang="fr-FR" sz="2000" b="1" dirty="0">
                <a:latin typeface="+mn-lt"/>
                <a:cs typeface="+mn-cs"/>
              </a:rPr>
              <a:t>Elles sont </a:t>
            </a:r>
            <a:r>
              <a:rPr lang="fr-FR" sz="2000" b="1" dirty="0" smtClean="0">
                <a:latin typeface="+mn-lt"/>
                <a:cs typeface="+mn-cs"/>
              </a:rPr>
              <a:t>petites, donnent </a:t>
            </a:r>
            <a:r>
              <a:rPr lang="fr-FR" sz="2000" b="1" dirty="0">
                <a:latin typeface="+mn-lt"/>
                <a:cs typeface="+mn-cs"/>
              </a:rPr>
              <a:t>directement sur la </a:t>
            </a:r>
            <a:r>
              <a:rPr lang="fr-FR" sz="2000" b="1" dirty="0" smtClean="0">
                <a:latin typeface="+mn-lt"/>
                <a:cs typeface="+mn-cs"/>
              </a:rPr>
              <a:t>rue. La cuisine, souvent la seule pièce chauffée, en est la pièce la plus importante. On y mange bien sûr, mais surtout on s’y retrouve autour de la table familiale. </a:t>
            </a:r>
            <a:endParaRPr lang="fr-FR" sz="2000" b="1" dirty="0">
              <a:latin typeface="+mn-lt"/>
              <a:cs typeface="+mn-cs"/>
            </a:endParaRPr>
          </a:p>
        </p:txBody>
      </p:sp>
    </p:spTree>
  </p:cSld>
  <p:clrMapOvr>
    <a:masterClrMapping/>
  </p:clrMapOvr>
  <p:transition spd="slow" advClick="0" advTm="5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67025" y="908050"/>
            <a:ext cx="5183188" cy="976313"/>
          </a:xfrm>
        </p:spPr>
        <p:txBody>
          <a:bodyPr rtlCol="0">
            <a:noAutofit/>
          </a:bodyPr>
          <a:lstStyle/>
          <a:p>
            <a:pPr eaLnBrk="1" fontAlgn="auto" hangingPunct="1">
              <a:spcAft>
                <a:spcPts val="0"/>
              </a:spcAft>
              <a:defRPr/>
            </a:pPr>
            <a:r>
              <a:rPr lang="fr-FR" sz="4000" b="1" dirty="0">
                <a:solidFill>
                  <a:schemeClr val="tx1">
                    <a:lumMod val="85000"/>
                    <a:lumOff val="15000"/>
                  </a:schemeClr>
                </a:solidFill>
              </a:rPr>
              <a:t/>
            </a:r>
            <a:br>
              <a:rPr lang="fr-FR" sz="4000" b="1" dirty="0">
                <a:solidFill>
                  <a:schemeClr val="tx1">
                    <a:lumMod val="85000"/>
                    <a:lumOff val="15000"/>
                  </a:schemeClr>
                </a:solidFill>
              </a:rPr>
            </a:br>
            <a:endParaRPr lang="fr-FR" sz="4000" b="1" dirty="0">
              <a:solidFill>
                <a:srgbClr val="FF0000"/>
              </a:solidFill>
            </a:endParaRPr>
          </a:p>
        </p:txBody>
      </p:sp>
      <p:pic>
        <p:nvPicPr>
          <p:cNvPr id="21507" name="Espace réservé du contenu 5"/>
          <p:cNvPicPr>
            <a:picLocks noGrp="1" noChangeAspect="1" noChangeArrowheads="1"/>
          </p:cNvPicPr>
          <p:nvPr>
            <p:ph idx="1"/>
          </p:nvPr>
        </p:nvPicPr>
        <p:blipFill>
          <a:blip r:embed="rId2" cstate="print"/>
          <a:srcRect/>
          <a:stretch>
            <a:fillRect/>
          </a:stretch>
        </p:blipFill>
        <p:spPr>
          <a:xfrm>
            <a:off x="9793288" y="4579938"/>
            <a:ext cx="2174875" cy="1431925"/>
          </a:xfrm>
        </p:spPr>
      </p:pic>
      <p:sp>
        <p:nvSpPr>
          <p:cNvPr id="4" name="Espace réservé du texte 3"/>
          <p:cNvSpPr>
            <a:spLocks noGrp="1"/>
          </p:cNvSpPr>
          <p:nvPr>
            <p:ph type="body" sz="half" idx="2"/>
          </p:nvPr>
        </p:nvSpPr>
        <p:spPr>
          <a:xfrm>
            <a:off x="2330450" y="1625600"/>
            <a:ext cx="5680075" cy="4921250"/>
          </a:xfrm>
        </p:spPr>
        <p:txBody>
          <a:bodyPr rtlCol="0">
            <a:noAutofit/>
          </a:bodyPr>
          <a:lstStyle/>
          <a:p>
            <a:pPr eaLnBrk="1" fontAlgn="auto" hangingPunct="1">
              <a:spcAft>
                <a:spcPts val="0"/>
              </a:spcAft>
              <a:buFont typeface="Wingdings 3" charset="2"/>
              <a:buNone/>
              <a:defRPr/>
            </a:pPr>
            <a:r>
              <a:rPr lang="fr-FR" sz="2000" b="1" dirty="0">
                <a:solidFill>
                  <a:schemeClr val="tx1"/>
                </a:solidFill>
              </a:rPr>
              <a:t>Les maisons des obscurs sont souvent  construites dans les matériaux locaux, nécessairement moins coûteux.</a:t>
            </a:r>
          </a:p>
          <a:p>
            <a:pPr eaLnBrk="1" fontAlgn="auto" hangingPunct="1">
              <a:spcAft>
                <a:spcPts val="0"/>
              </a:spcAft>
              <a:buFont typeface="Wingdings 3" charset="2"/>
              <a:buNone/>
              <a:defRPr/>
            </a:pPr>
            <a:r>
              <a:rPr lang="fr-FR" sz="2000" b="1" dirty="0">
                <a:solidFill>
                  <a:schemeClr val="tx1"/>
                </a:solidFill>
              </a:rPr>
              <a:t>Le </a:t>
            </a:r>
            <a:r>
              <a:rPr lang="fr-FR" sz="2000" b="1" dirty="0">
                <a:solidFill>
                  <a:srgbClr val="FF0000"/>
                </a:solidFill>
                <a:effectLst>
                  <a:outerShdw blurRad="38100" dist="38100" dir="2700000" algn="tl">
                    <a:srgbClr val="000000">
                      <a:alpha val="43137"/>
                    </a:srgbClr>
                  </a:outerShdw>
                </a:effectLst>
              </a:rPr>
              <a:t>SILEX</a:t>
            </a:r>
            <a:r>
              <a:rPr lang="fr-FR" sz="2000" b="1" dirty="0">
                <a:solidFill>
                  <a:schemeClr val="tx1"/>
                </a:solidFill>
              </a:rPr>
              <a:t> se trouve en abondance dans le pays de Caux ; sa dureté extrême est liée à sa teneur en silice (99%) et sa technique de taille vient du fond des âges.</a:t>
            </a:r>
          </a:p>
          <a:p>
            <a:pPr eaLnBrk="1" fontAlgn="auto" hangingPunct="1">
              <a:spcAft>
                <a:spcPts val="0"/>
              </a:spcAft>
              <a:buFont typeface="Wingdings 3" charset="2"/>
              <a:buNone/>
              <a:defRPr/>
            </a:pPr>
            <a:r>
              <a:rPr lang="fr-FR" sz="2000" b="1" dirty="0">
                <a:solidFill>
                  <a:schemeClr val="tx1"/>
                </a:solidFill>
              </a:rPr>
              <a:t>La </a:t>
            </a:r>
            <a:r>
              <a:rPr lang="fr-FR" sz="2000" b="1" dirty="0">
                <a:solidFill>
                  <a:srgbClr val="FF0000"/>
                </a:solidFill>
                <a:effectLst>
                  <a:outerShdw blurRad="38100" dist="38100" dir="2700000" algn="tl">
                    <a:srgbClr val="000000">
                      <a:alpha val="43137"/>
                    </a:srgbClr>
                  </a:outerShdw>
                </a:effectLst>
              </a:rPr>
              <a:t>BRIQUE</a:t>
            </a:r>
            <a:r>
              <a:rPr lang="fr-FR" sz="2000" b="1" dirty="0">
                <a:solidFill>
                  <a:schemeClr val="tx1"/>
                </a:solidFill>
                <a:effectLst>
                  <a:outerShdw blurRad="38100" dist="38100" dir="2700000" algn="tl">
                    <a:srgbClr val="000000">
                      <a:alpha val="43137"/>
                    </a:srgbClr>
                  </a:outerShdw>
                </a:effectLst>
              </a:rPr>
              <a:t>, </a:t>
            </a:r>
            <a:r>
              <a:rPr lang="fr-FR" sz="2000" b="1" dirty="0">
                <a:solidFill>
                  <a:schemeClr val="tx1"/>
                </a:solidFill>
              </a:rPr>
              <a:t>essentielle puisque directement extraite du sol (limon des plateaux), est le principal matériau de construction à partir du XIX</a:t>
            </a:r>
            <a:r>
              <a:rPr lang="fr-FR" sz="2000" b="1" baseline="30000" dirty="0">
                <a:solidFill>
                  <a:schemeClr val="tx1"/>
                </a:solidFill>
              </a:rPr>
              <a:t>e </a:t>
            </a:r>
            <a:r>
              <a:rPr lang="fr-FR" sz="2000" b="1" dirty="0">
                <a:solidFill>
                  <a:schemeClr val="tx1"/>
                </a:solidFill>
              </a:rPr>
              <a:t>siècle et elle est moins coûteuse du fait de l’utilisation du charbon pour la cuire.</a:t>
            </a:r>
          </a:p>
        </p:txBody>
      </p:sp>
      <p:pic>
        <p:nvPicPr>
          <p:cNvPr id="21509" name="Image 7"/>
          <p:cNvPicPr>
            <a:picLocks noChangeAspect="1"/>
          </p:cNvPicPr>
          <p:nvPr/>
        </p:nvPicPr>
        <p:blipFill>
          <a:blip r:embed="rId3" cstate="print"/>
          <a:srcRect/>
          <a:stretch>
            <a:fillRect/>
          </a:stretch>
        </p:blipFill>
        <p:spPr bwMode="auto">
          <a:xfrm>
            <a:off x="8636000" y="1195388"/>
            <a:ext cx="3065463" cy="3181350"/>
          </a:xfrm>
          <a:prstGeom prst="rect">
            <a:avLst/>
          </a:prstGeom>
          <a:noFill/>
          <a:ln w="9525">
            <a:noFill/>
            <a:miter lim="800000"/>
            <a:headEnd/>
            <a:tailEnd/>
          </a:ln>
        </p:spPr>
      </p:pic>
      <p:pic>
        <p:nvPicPr>
          <p:cNvPr id="21510" name="Image 4"/>
          <p:cNvPicPr>
            <a:picLocks noChangeAspect="1"/>
          </p:cNvPicPr>
          <p:nvPr/>
        </p:nvPicPr>
        <p:blipFill>
          <a:blip r:embed="rId4" cstate="print"/>
          <a:srcRect/>
          <a:stretch>
            <a:fillRect/>
          </a:stretch>
        </p:blipFill>
        <p:spPr bwMode="auto">
          <a:xfrm>
            <a:off x="8069263" y="4564063"/>
            <a:ext cx="1449387" cy="1431925"/>
          </a:xfrm>
          <a:prstGeom prst="rect">
            <a:avLst/>
          </a:prstGeom>
          <a:noFill/>
          <a:ln w="9525">
            <a:noFill/>
            <a:miter lim="800000"/>
            <a:headEnd/>
            <a:tailEnd/>
          </a:ln>
        </p:spPr>
      </p:pic>
      <p:sp>
        <p:nvSpPr>
          <p:cNvPr id="21511" name="ZoneTexte 10"/>
          <p:cNvSpPr txBox="1">
            <a:spLocks noChangeArrowheads="1"/>
          </p:cNvSpPr>
          <p:nvPr/>
        </p:nvSpPr>
        <p:spPr bwMode="auto">
          <a:xfrm>
            <a:off x="8229600" y="6082991"/>
            <a:ext cx="3374378" cy="307777"/>
          </a:xfrm>
          <a:prstGeom prst="rect">
            <a:avLst/>
          </a:prstGeom>
          <a:noFill/>
          <a:ln w="9525">
            <a:noFill/>
            <a:miter lim="800000"/>
            <a:headEnd/>
            <a:tailEnd/>
          </a:ln>
        </p:spPr>
        <p:txBody>
          <a:bodyPr wrap="square">
            <a:spAutoFit/>
          </a:bodyPr>
          <a:lstStyle/>
          <a:p>
            <a:pPr eaLnBrk="1" hangingPunct="1"/>
            <a:r>
              <a:rPr lang="fr-FR" altLang="fr-FR" sz="1400" i="1" dirty="0">
                <a:latin typeface="Century Gothic" pitchFamily="34" charset="0"/>
              </a:rPr>
              <a:t>Collection de Dominique SAMSON</a:t>
            </a:r>
          </a:p>
        </p:txBody>
      </p:sp>
      <p:sp>
        <p:nvSpPr>
          <p:cNvPr id="5" name="Rectangle 4"/>
          <p:cNvSpPr/>
          <p:nvPr/>
        </p:nvSpPr>
        <p:spPr>
          <a:xfrm>
            <a:off x="3070225" y="-63500"/>
            <a:ext cx="8067675" cy="1323975"/>
          </a:xfrm>
          <a:prstGeom prst="rect">
            <a:avLst/>
          </a:prstGeom>
        </p:spPr>
        <p:txBody>
          <a:bodyPr>
            <a:spAutoFit/>
          </a:bodyPr>
          <a:lstStyle/>
          <a:p>
            <a:pPr>
              <a:defRPr/>
            </a:pPr>
            <a:r>
              <a:rPr lang="fr-FR" sz="4000" b="1" dirty="0">
                <a:solidFill>
                  <a:srgbClr val="FF0000"/>
                </a:solidFill>
                <a:latin typeface="Arial" panose="020B0604020202020204" pitchFamily="34" charset="0"/>
                <a:cs typeface="Arial" panose="020B0604020202020204" pitchFamily="34" charset="0"/>
              </a:rPr>
              <a:t>Des maisons et des hommes</a:t>
            </a:r>
            <a:r>
              <a:rPr lang="fr-FR" sz="4000" b="1" dirty="0">
                <a:solidFill>
                  <a:schemeClr val="tx1">
                    <a:lumMod val="85000"/>
                    <a:lumOff val="15000"/>
                  </a:schemeClr>
                </a:solidFill>
                <a:latin typeface="Arial" panose="020B0604020202020204" pitchFamily="34" charset="0"/>
                <a:cs typeface="Arial" panose="020B0604020202020204" pitchFamily="34" charset="0"/>
              </a:rPr>
              <a:t>  </a:t>
            </a:r>
            <a:r>
              <a:rPr lang="fr-FR" sz="4000" b="1" dirty="0">
                <a:solidFill>
                  <a:srgbClr val="FF0000"/>
                </a:solidFill>
                <a:latin typeface="Arial" panose="020B0604020202020204" pitchFamily="34" charset="0"/>
                <a:cs typeface="Arial" panose="020B0604020202020204" pitchFamily="34" charset="0"/>
              </a:rPr>
              <a:t>Construction et matériaux</a:t>
            </a:r>
            <a:endParaRPr lang="fr-FR" sz="4000" dirty="0">
              <a:latin typeface="Arial" panose="020B0604020202020204" pitchFamily="34" charset="0"/>
              <a:cs typeface="Arial" panose="020B0604020202020204" pitchFamily="34" charset="0"/>
            </a:endParaRPr>
          </a:p>
        </p:txBody>
      </p:sp>
    </p:spTree>
  </p:cSld>
  <p:clrMapOvr>
    <a:masterClrMapping/>
  </p:clrMapOvr>
  <p:transition spd="slow" advClick="0" advTm="50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Espace réservé du contenu 5"/>
          <p:cNvPicPr>
            <a:picLocks noGrp="1" noChangeAspect="1" noChangeArrowheads="1"/>
          </p:cNvPicPr>
          <p:nvPr>
            <p:ph idx="1"/>
          </p:nvPr>
        </p:nvPicPr>
        <p:blipFill>
          <a:blip r:embed="rId2" cstate="print"/>
          <a:srcRect/>
          <a:stretch>
            <a:fillRect/>
          </a:stretch>
        </p:blipFill>
        <p:spPr>
          <a:xfrm>
            <a:off x="7129463" y="2108200"/>
            <a:ext cx="5062537" cy="3508375"/>
          </a:xfrm>
        </p:spPr>
      </p:pic>
      <p:sp>
        <p:nvSpPr>
          <p:cNvPr id="22531" name="Espace réservé du texte 3"/>
          <p:cNvSpPr>
            <a:spLocks noGrp="1"/>
          </p:cNvSpPr>
          <p:nvPr>
            <p:ph type="body" sz="half" idx="2"/>
          </p:nvPr>
        </p:nvSpPr>
        <p:spPr>
          <a:xfrm>
            <a:off x="2192338" y="2932112"/>
            <a:ext cx="4814887" cy="2950797"/>
          </a:xfrm>
        </p:spPr>
        <p:txBody>
          <a:bodyPr/>
          <a:lstStyle/>
          <a:p>
            <a:pPr eaLnBrk="1" hangingPunct="1"/>
            <a:r>
              <a:rPr lang="fr-FR" altLang="fr-FR" sz="2000" b="1" dirty="0"/>
              <a:t>A </a:t>
            </a:r>
            <a:r>
              <a:rPr lang="fr-FR" altLang="fr-FR" sz="2000" b="1" dirty="0" err="1"/>
              <a:t>Harcanville</a:t>
            </a:r>
            <a:r>
              <a:rPr lang="fr-FR" altLang="fr-FR" sz="2000" b="1" dirty="0"/>
              <a:t>, la maison  d’un tisserand à domicile ou « </a:t>
            </a:r>
            <a:r>
              <a:rPr lang="fr-FR" altLang="fr-FR" sz="2000" b="1" dirty="0" err="1"/>
              <a:t>cacheux</a:t>
            </a:r>
            <a:r>
              <a:rPr lang="fr-FR" altLang="fr-FR" sz="2000" b="1" dirty="0"/>
              <a:t> ».</a:t>
            </a:r>
          </a:p>
          <a:p>
            <a:pPr eaLnBrk="1" hangingPunct="1"/>
            <a:r>
              <a:rPr lang="fr-FR" altLang="fr-FR" sz="2000" b="1" dirty="0" err="1"/>
              <a:t>Longère</a:t>
            </a:r>
            <a:r>
              <a:rPr lang="fr-FR" altLang="fr-FR" sz="2000" b="1" dirty="0"/>
              <a:t> comprenant deux chambres en rez-de-chaussée réparties de chaque côté de la salle commune.</a:t>
            </a:r>
          </a:p>
          <a:p>
            <a:pPr eaLnBrk="1" hangingPunct="1"/>
            <a:r>
              <a:rPr lang="fr-FR" altLang="fr-FR" sz="2000" b="1" dirty="0"/>
              <a:t>Remarquez à droite les ouvertures vitrées entre les poutres pour éclairer le travail du tisserand.</a:t>
            </a:r>
          </a:p>
        </p:txBody>
      </p:sp>
      <p:sp>
        <p:nvSpPr>
          <p:cNvPr id="22532" name="ZoneTexte 6"/>
          <p:cNvSpPr txBox="1">
            <a:spLocks noChangeArrowheads="1"/>
          </p:cNvSpPr>
          <p:nvPr/>
        </p:nvSpPr>
        <p:spPr bwMode="auto">
          <a:xfrm>
            <a:off x="2776538" y="628650"/>
            <a:ext cx="8408987" cy="1323975"/>
          </a:xfrm>
          <a:prstGeom prst="rect">
            <a:avLst/>
          </a:prstGeom>
          <a:noFill/>
          <a:ln w="9525">
            <a:noFill/>
            <a:miter lim="800000"/>
            <a:headEnd/>
            <a:tailEnd/>
          </a:ln>
        </p:spPr>
        <p:txBody>
          <a:bodyPr>
            <a:spAutoFit/>
          </a:bodyPr>
          <a:lstStyle/>
          <a:p>
            <a:pPr eaLnBrk="1" hangingPunct="1"/>
            <a:r>
              <a:rPr lang="fr-FR" altLang="fr-FR" sz="4000" b="1">
                <a:solidFill>
                  <a:srgbClr val="FF0000"/>
                </a:solidFill>
                <a:latin typeface="Century Gothic" pitchFamily="34" charset="0"/>
              </a:rPr>
              <a:t>Des maisons et des hommes </a:t>
            </a:r>
          </a:p>
          <a:p>
            <a:pPr eaLnBrk="1" hangingPunct="1"/>
            <a:r>
              <a:rPr lang="fr-FR" altLang="fr-FR" sz="4000" b="1">
                <a:solidFill>
                  <a:srgbClr val="FF0000"/>
                </a:solidFill>
                <a:latin typeface="Century Gothic" pitchFamily="34" charset="0"/>
              </a:rPr>
              <a:t>La maison des Tisserands </a:t>
            </a:r>
          </a:p>
        </p:txBody>
      </p:sp>
      <p:sp>
        <p:nvSpPr>
          <p:cNvPr id="22533" name="ZoneTexte 4"/>
          <p:cNvSpPr txBox="1">
            <a:spLocks noChangeArrowheads="1"/>
          </p:cNvSpPr>
          <p:nvPr/>
        </p:nvSpPr>
        <p:spPr bwMode="auto">
          <a:xfrm>
            <a:off x="7833092" y="5826940"/>
            <a:ext cx="3528126" cy="307777"/>
          </a:xfrm>
          <a:prstGeom prst="rect">
            <a:avLst/>
          </a:prstGeom>
          <a:noFill/>
          <a:ln w="9525">
            <a:noFill/>
            <a:miter lim="800000"/>
            <a:headEnd/>
            <a:tailEnd/>
          </a:ln>
        </p:spPr>
        <p:txBody>
          <a:bodyPr wrap="square">
            <a:spAutoFit/>
          </a:bodyPr>
          <a:lstStyle/>
          <a:p>
            <a:pPr eaLnBrk="1" hangingPunct="1"/>
            <a:r>
              <a:rPr lang="fr-FR" altLang="fr-FR" sz="1400" i="1" dirty="0">
                <a:latin typeface="Century Gothic" pitchFamily="34" charset="0"/>
              </a:rPr>
              <a:t>Service de l’inventaire 77.76.3046 ZII</a:t>
            </a:r>
          </a:p>
        </p:txBody>
      </p:sp>
    </p:spTree>
  </p:cSld>
  <p:clrMapOvr>
    <a:masterClrMapping/>
  </p:clrMapOvr>
  <p:transition spd="slow" advClick="0" advTm="5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re 1"/>
          <p:cNvSpPr>
            <a:spLocks noGrp="1"/>
          </p:cNvSpPr>
          <p:nvPr>
            <p:ph type="title"/>
          </p:nvPr>
        </p:nvSpPr>
        <p:spPr>
          <a:xfrm>
            <a:off x="2111375" y="549275"/>
            <a:ext cx="9432925" cy="641350"/>
          </a:xfrm>
        </p:spPr>
        <p:txBody>
          <a:bodyPr/>
          <a:lstStyle/>
          <a:p>
            <a:pPr eaLnBrk="1" hangingPunct="1"/>
            <a:r>
              <a:rPr lang="fr-FR" altLang="fr-FR" sz="4000" b="1">
                <a:solidFill>
                  <a:srgbClr val="FF0000"/>
                </a:solidFill>
              </a:rPr>
              <a:t>La maison des pêcheurs (Fécamp)</a:t>
            </a:r>
          </a:p>
        </p:txBody>
      </p:sp>
      <p:sp>
        <p:nvSpPr>
          <p:cNvPr id="23555" name="Espace réservé du texte 3"/>
          <p:cNvSpPr>
            <a:spLocks noGrp="1"/>
          </p:cNvSpPr>
          <p:nvPr>
            <p:ph type="body" sz="half" idx="2"/>
          </p:nvPr>
        </p:nvSpPr>
        <p:spPr>
          <a:xfrm>
            <a:off x="2111375" y="1404938"/>
            <a:ext cx="5243513" cy="4721225"/>
          </a:xfrm>
        </p:spPr>
        <p:txBody>
          <a:bodyPr/>
          <a:lstStyle/>
          <a:p>
            <a:pPr algn="just" eaLnBrk="1" hangingPunct="1"/>
            <a:r>
              <a:rPr lang="fr-FR" altLang="fr-FR" sz="2000" b="1" dirty="0"/>
              <a:t>Construites par série de deux avec des façades en briques et silex, le sol en terre battue, elles s’organisent autour d’un long couloir latéral pavé de carreaux de terre cuite et ouvrant sur une grande salle et une cuisine.</a:t>
            </a:r>
          </a:p>
          <a:p>
            <a:pPr algn="just" eaLnBrk="1" hangingPunct="1"/>
            <a:endParaRPr lang="fr-FR" altLang="fr-FR" sz="2000" b="1" dirty="0"/>
          </a:p>
          <a:p>
            <a:pPr algn="just" eaLnBrk="1" hangingPunct="1"/>
            <a:r>
              <a:rPr lang="fr-FR" altLang="fr-FR" sz="2000" b="1" dirty="0"/>
              <a:t>L’escalier en pitchpin donne accès au premier étage avec deux  chambres et le second étage, en terre battue,  est consacré au stockage du matériel de pêche.</a:t>
            </a:r>
          </a:p>
        </p:txBody>
      </p:sp>
      <p:pic>
        <p:nvPicPr>
          <p:cNvPr id="23556" name="Espace réservé du contenu 53"/>
          <p:cNvPicPr>
            <a:picLocks noGrp="1" noChangeAspect="1" noChangeArrowheads="1"/>
          </p:cNvPicPr>
          <p:nvPr>
            <p:ph idx="1"/>
          </p:nvPr>
        </p:nvPicPr>
        <p:blipFill>
          <a:blip r:embed="rId2" cstate="print"/>
          <a:srcRect l="2628" t="1539" r="2784" b="1529"/>
          <a:stretch>
            <a:fillRect/>
          </a:stretch>
        </p:blipFill>
        <p:spPr>
          <a:xfrm>
            <a:off x="7533685" y="1448474"/>
            <a:ext cx="4264503" cy="3940822"/>
          </a:xfrm>
        </p:spPr>
      </p:pic>
      <p:sp>
        <p:nvSpPr>
          <p:cNvPr id="23557" name="ZoneTexte 7"/>
          <p:cNvSpPr txBox="1">
            <a:spLocks noChangeArrowheads="1"/>
          </p:cNvSpPr>
          <p:nvPr/>
        </p:nvSpPr>
        <p:spPr bwMode="auto">
          <a:xfrm flipH="1">
            <a:off x="8217419" y="5549591"/>
            <a:ext cx="3095246" cy="307777"/>
          </a:xfrm>
          <a:prstGeom prst="rect">
            <a:avLst/>
          </a:prstGeom>
          <a:noFill/>
          <a:ln w="9525">
            <a:noFill/>
            <a:miter lim="800000"/>
            <a:headEnd/>
            <a:tailEnd/>
          </a:ln>
        </p:spPr>
        <p:txBody>
          <a:bodyPr wrap="square">
            <a:spAutoFit/>
          </a:bodyPr>
          <a:lstStyle/>
          <a:p>
            <a:pPr eaLnBrk="1" hangingPunct="1"/>
            <a:r>
              <a:rPr lang="fr-FR" altLang="fr-FR" sz="1400" i="1" dirty="0">
                <a:latin typeface="Century Gothic" pitchFamily="34" charset="0"/>
              </a:rPr>
              <a:t>Photo d’Yves Duboys Fresney</a:t>
            </a:r>
          </a:p>
        </p:txBody>
      </p:sp>
    </p:spTree>
  </p:cSld>
  <p:clrMapOvr>
    <a:masterClrMapping/>
  </p:clrMapOvr>
  <p:transition spd="slow" advClick="0" advTm="5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re 1"/>
          <p:cNvSpPr>
            <a:spLocks noGrp="1"/>
          </p:cNvSpPr>
          <p:nvPr>
            <p:ph type="title"/>
          </p:nvPr>
        </p:nvSpPr>
        <p:spPr>
          <a:xfrm>
            <a:off x="2393950" y="392113"/>
            <a:ext cx="8220075" cy="555625"/>
          </a:xfrm>
        </p:spPr>
        <p:txBody>
          <a:bodyPr/>
          <a:lstStyle/>
          <a:p>
            <a:pPr eaLnBrk="1" hangingPunct="1"/>
            <a:r>
              <a:rPr lang="fr-FR" altLang="fr-FR" sz="4000" b="1">
                <a:solidFill>
                  <a:srgbClr val="FF0000"/>
                </a:solidFill>
              </a:rPr>
              <a:t>La maison de garde-barrière</a:t>
            </a:r>
            <a:endParaRPr lang="fr-FR" altLang="fr-FR" sz="4000">
              <a:solidFill>
                <a:srgbClr val="FF0000"/>
              </a:solidFill>
            </a:endParaRPr>
          </a:p>
        </p:txBody>
      </p:sp>
      <p:sp>
        <p:nvSpPr>
          <p:cNvPr id="25603" name="Espace réservé du texte 3"/>
          <p:cNvSpPr>
            <a:spLocks noGrp="1"/>
          </p:cNvSpPr>
          <p:nvPr>
            <p:ph type="body" sz="half" idx="2"/>
          </p:nvPr>
        </p:nvSpPr>
        <p:spPr>
          <a:xfrm>
            <a:off x="2362200" y="1417638"/>
            <a:ext cx="4443413" cy="4505325"/>
          </a:xfrm>
        </p:spPr>
        <p:txBody>
          <a:bodyPr/>
          <a:lstStyle/>
          <a:p>
            <a:pPr algn="just" eaLnBrk="1" hangingPunct="1"/>
            <a:r>
              <a:rPr lang="fr-FR" altLang="fr-FR" sz="2000" b="1" dirty="0">
                <a:solidFill>
                  <a:schemeClr val="tx1"/>
                </a:solidFill>
              </a:rPr>
              <a:t>1843 : inauguration de la  ligne ferroviaire Paris-Rouen. C’est l’une des toutes premières du réseau ferré de </a:t>
            </a:r>
            <a:r>
              <a:rPr lang="fr-FR" altLang="fr-FR" sz="2000" b="1" dirty="0" smtClean="0">
                <a:solidFill>
                  <a:schemeClr val="tx1"/>
                </a:solidFill>
              </a:rPr>
              <a:t>France. </a:t>
            </a:r>
          </a:p>
          <a:p>
            <a:pPr algn="just" eaLnBrk="1" hangingPunct="1"/>
            <a:r>
              <a:rPr lang="fr-FR" altLang="fr-FR" sz="2000" b="1" dirty="0" smtClean="0">
                <a:latin typeface="Century Gothic" pitchFamily="34" charset="0"/>
              </a:rPr>
              <a:t>Dans la petite maison mise à disposition par la SNCF la garde-barrière n’est maîtresse, ni des lieux, ni de son emploi et son mari est souvent poseur de rails.</a:t>
            </a:r>
          </a:p>
          <a:p>
            <a:pPr algn="just" eaLnBrk="1" hangingPunct="1"/>
            <a:r>
              <a:rPr lang="fr-FR" altLang="fr-FR" sz="2000" b="1" dirty="0" smtClean="0">
                <a:latin typeface="Century Gothic" pitchFamily="34" charset="0"/>
              </a:rPr>
              <a:t>Le service est très contraignant et mal payé.</a:t>
            </a:r>
          </a:p>
          <a:p>
            <a:pPr algn="just" eaLnBrk="1" hangingPunct="1"/>
            <a:endParaRPr lang="fr-FR" altLang="fr-FR" sz="2000" b="1" dirty="0" smtClean="0">
              <a:solidFill>
                <a:schemeClr val="tx1"/>
              </a:solidFill>
            </a:endParaRPr>
          </a:p>
        </p:txBody>
      </p:sp>
      <p:pic>
        <p:nvPicPr>
          <p:cNvPr id="25604" name="Espace réservé du contenu 4"/>
          <p:cNvPicPr>
            <a:picLocks noGrp="1" noChangeArrowheads="1"/>
          </p:cNvPicPr>
          <p:nvPr>
            <p:ph idx="1"/>
          </p:nvPr>
        </p:nvPicPr>
        <p:blipFill>
          <a:blip r:embed="rId2" cstate="print"/>
          <a:srcRect/>
          <a:stretch>
            <a:fillRect/>
          </a:stretch>
        </p:blipFill>
        <p:spPr>
          <a:xfrm>
            <a:off x="7091363" y="1403350"/>
            <a:ext cx="4762500" cy="3576638"/>
          </a:xfrm>
        </p:spPr>
      </p:pic>
      <p:sp>
        <p:nvSpPr>
          <p:cNvPr id="25605" name="ZoneTexte 2"/>
          <p:cNvSpPr txBox="1">
            <a:spLocks noChangeArrowheads="1"/>
          </p:cNvSpPr>
          <p:nvPr/>
        </p:nvSpPr>
        <p:spPr bwMode="auto">
          <a:xfrm>
            <a:off x="7695527" y="5123017"/>
            <a:ext cx="3609048" cy="307777"/>
          </a:xfrm>
          <a:prstGeom prst="rect">
            <a:avLst/>
          </a:prstGeom>
          <a:noFill/>
          <a:ln w="9525">
            <a:noFill/>
            <a:miter lim="800000"/>
            <a:headEnd/>
            <a:tailEnd/>
          </a:ln>
        </p:spPr>
        <p:txBody>
          <a:bodyPr wrap="square">
            <a:spAutoFit/>
          </a:bodyPr>
          <a:lstStyle/>
          <a:p>
            <a:pPr eaLnBrk="1" hangingPunct="1"/>
            <a:r>
              <a:rPr lang="fr-FR" altLang="fr-FR" sz="1400" i="1" dirty="0">
                <a:latin typeface="Century Gothic" pitchFamily="34" charset="0"/>
              </a:rPr>
              <a:t>Collection privée de Martine PASTOR</a:t>
            </a:r>
          </a:p>
        </p:txBody>
      </p:sp>
    </p:spTree>
  </p:cSld>
  <p:clrMapOvr>
    <a:masterClrMapping/>
  </p:clrMapOvr>
  <p:transition spd="slow" advClick="0" advTm="50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1"/>
          <p:cNvSpPr>
            <a:spLocks noGrp="1"/>
          </p:cNvSpPr>
          <p:nvPr>
            <p:ph type="title"/>
          </p:nvPr>
        </p:nvSpPr>
        <p:spPr>
          <a:xfrm>
            <a:off x="1973263" y="628650"/>
            <a:ext cx="9407525" cy="809625"/>
          </a:xfrm>
        </p:spPr>
        <p:txBody>
          <a:bodyPr/>
          <a:lstStyle/>
          <a:p>
            <a:pPr eaLnBrk="1" hangingPunct="1"/>
            <a:r>
              <a:rPr lang="fr-FR" altLang="fr-FR" sz="4000" b="1">
                <a:solidFill>
                  <a:srgbClr val="FF0000"/>
                </a:solidFill>
              </a:rPr>
              <a:t>La maison de garde-barrière</a:t>
            </a:r>
          </a:p>
        </p:txBody>
      </p:sp>
      <p:pic>
        <p:nvPicPr>
          <p:cNvPr id="24579" name="Espace réservé du contenu 5"/>
          <p:cNvPicPr>
            <a:picLocks noGrp="1" noChangeAspect="1" noChangeArrowheads="1"/>
          </p:cNvPicPr>
          <p:nvPr>
            <p:ph sz="half" idx="1"/>
          </p:nvPr>
        </p:nvPicPr>
        <p:blipFill>
          <a:blip r:embed="rId2" cstate="print"/>
          <a:srcRect/>
          <a:stretch>
            <a:fillRect/>
          </a:stretch>
        </p:blipFill>
        <p:spPr>
          <a:xfrm>
            <a:off x="8349941" y="3679558"/>
            <a:ext cx="2854325" cy="2346325"/>
          </a:xfrm>
        </p:spPr>
      </p:pic>
      <p:pic>
        <p:nvPicPr>
          <p:cNvPr id="24580" name="Espace réservé du contenu 7"/>
          <p:cNvPicPr>
            <a:picLocks noGrp="1" noChangeAspect="1" noChangeArrowheads="1"/>
          </p:cNvPicPr>
          <p:nvPr>
            <p:ph sz="half" idx="2"/>
          </p:nvPr>
        </p:nvPicPr>
        <p:blipFill>
          <a:blip r:embed="rId3" cstate="print"/>
          <a:srcRect/>
          <a:stretch>
            <a:fillRect/>
          </a:stretch>
        </p:blipFill>
        <p:spPr>
          <a:xfrm>
            <a:off x="8194675" y="1306513"/>
            <a:ext cx="3025775" cy="2263775"/>
          </a:xfrm>
        </p:spPr>
      </p:pic>
      <p:sp>
        <p:nvSpPr>
          <p:cNvPr id="24581" name="Rectangle 8"/>
          <p:cNvSpPr>
            <a:spLocks noChangeArrowheads="1"/>
          </p:cNvSpPr>
          <p:nvPr/>
        </p:nvSpPr>
        <p:spPr bwMode="auto">
          <a:xfrm>
            <a:off x="2159000" y="1577947"/>
            <a:ext cx="5973496" cy="3785652"/>
          </a:xfrm>
          <a:prstGeom prst="rect">
            <a:avLst/>
          </a:prstGeom>
          <a:noFill/>
          <a:ln w="9525">
            <a:noFill/>
            <a:miter lim="800000"/>
            <a:headEnd/>
            <a:tailEnd/>
          </a:ln>
        </p:spPr>
        <p:txBody>
          <a:bodyPr wrap="square">
            <a:spAutoFit/>
          </a:bodyPr>
          <a:lstStyle/>
          <a:p>
            <a:pPr algn="just" eaLnBrk="1" hangingPunct="1"/>
            <a:endParaRPr lang="fr-FR" altLang="fr-FR" sz="2000" b="1" dirty="0">
              <a:latin typeface="Century Gothic" pitchFamily="34" charset="0"/>
            </a:endParaRPr>
          </a:p>
          <a:p>
            <a:pPr algn="just" eaLnBrk="1" hangingPunct="1"/>
            <a:endParaRPr lang="fr-FR" altLang="fr-FR" sz="2000" b="1" dirty="0" smtClean="0"/>
          </a:p>
          <a:p>
            <a:pPr algn="just" eaLnBrk="1" hangingPunct="1"/>
            <a:r>
              <a:rPr lang="fr-FR" altLang="fr-FR" sz="2000" b="1" dirty="0" smtClean="0"/>
              <a:t>En 1964, la SNCF installe les premières demi- barrières automatiques qui permettent d’éviter le gardiennage. La fin des gardes-barrières est proche.</a:t>
            </a:r>
          </a:p>
          <a:p>
            <a:pPr algn="just" eaLnBrk="1" hangingPunct="1"/>
            <a:endParaRPr lang="fr-FR" altLang="fr-FR" sz="2000" b="1" dirty="0" smtClean="0"/>
          </a:p>
          <a:p>
            <a:pPr algn="just" eaLnBrk="1" hangingPunct="1"/>
            <a:endParaRPr lang="fr-FR" altLang="fr-FR" sz="2000" b="1" dirty="0" smtClean="0"/>
          </a:p>
          <a:p>
            <a:pPr algn="just" eaLnBrk="1" hangingPunct="1"/>
            <a:r>
              <a:rPr lang="fr-FR" altLang="fr-FR" sz="2000" b="1" dirty="0" smtClean="0"/>
              <a:t>Le</a:t>
            </a:r>
            <a:r>
              <a:rPr lang="fr-FR" altLang="fr-FR" sz="2000" b="1" i="1" dirty="0" smtClean="0"/>
              <a:t> </a:t>
            </a:r>
            <a:r>
              <a:rPr lang="fr-FR" altLang="fr-FR" sz="2000" b="1" dirty="0" smtClean="0"/>
              <a:t>17 décembre 2010, le réseau ferré de France a mis en vente une quinzaine de ces maisons, aux enchères, avec mise à prix de 20 000 euros.</a:t>
            </a:r>
          </a:p>
          <a:p>
            <a:pPr algn="just" eaLnBrk="1" hangingPunct="1"/>
            <a:endParaRPr lang="fr-FR" altLang="fr-FR" sz="2000" b="1" dirty="0">
              <a:latin typeface="Century Gothic" pitchFamily="34" charset="0"/>
            </a:endParaRPr>
          </a:p>
        </p:txBody>
      </p:sp>
      <p:sp>
        <p:nvSpPr>
          <p:cNvPr id="24582" name="ZoneTexte 2"/>
          <p:cNvSpPr txBox="1">
            <a:spLocks noChangeArrowheads="1"/>
          </p:cNvSpPr>
          <p:nvPr/>
        </p:nvSpPr>
        <p:spPr bwMode="auto">
          <a:xfrm>
            <a:off x="8087062" y="6100763"/>
            <a:ext cx="3441968" cy="307777"/>
          </a:xfrm>
          <a:prstGeom prst="rect">
            <a:avLst/>
          </a:prstGeom>
          <a:noFill/>
          <a:ln w="9525">
            <a:noFill/>
            <a:miter lim="800000"/>
            <a:headEnd/>
            <a:tailEnd/>
          </a:ln>
        </p:spPr>
        <p:txBody>
          <a:bodyPr wrap="none">
            <a:spAutoFit/>
          </a:bodyPr>
          <a:lstStyle/>
          <a:p>
            <a:pPr eaLnBrk="1" hangingPunct="1"/>
            <a:r>
              <a:rPr lang="fr-FR" altLang="fr-FR" sz="1400" i="1" dirty="0">
                <a:latin typeface="Century Gothic" pitchFamily="34" charset="0"/>
              </a:rPr>
              <a:t>Collection privée de Martine PASTOR </a:t>
            </a:r>
          </a:p>
        </p:txBody>
      </p:sp>
    </p:spTree>
  </p:cSld>
  <p:clrMapOvr>
    <a:masterClrMapping/>
  </p:clrMapOvr>
  <p:transition spd="slow" advClick="0" advTm="5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re 1"/>
          <p:cNvSpPr>
            <a:spLocks noGrp="1"/>
          </p:cNvSpPr>
          <p:nvPr>
            <p:ph type="title"/>
          </p:nvPr>
        </p:nvSpPr>
        <p:spPr>
          <a:xfrm>
            <a:off x="2185988" y="635000"/>
            <a:ext cx="10556875" cy="1262063"/>
          </a:xfrm>
        </p:spPr>
        <p:txBody>
          <a:bodyPr/>
          <a:lstStyle/>
          <a:p>
            <a:pPr algn="ctr" eaLnBrk="1" hangingPunct="1"/>
            <a:r>
              <a:rPr lang="fr-FR" altLang="fr-FR" sz="4000" b="1">
                <a:solidFill>
                  <a:srgbClr val="FF0000"/>
                </a:solidFill>
              </a:rPr>
              <a:t>L’habitat marginal</a:t>
            </a:r>
            <a:br>
              <a:rPr lang="fr-FR" altLang="fr-FR" sz="4000" b="1">
                <a:solidFill>
                  <a:srgbClr val="FF0000"/>
                </a:solidFill>
              </a:rPr>
            </a:br>
            <a:r>
              <a:rPr lang="fr-FR" altLang="fr-FR" sz="4000" b="1">
                <a:solidFill>
                  <a:srgbClr val="FF0000"/>
                </a:solidFill>
              </a:rPr>
              <a:t>Les maisons des Gobiers troglodytes</a:t>
            </a:r>
            <a:endParaRPr lang="fr-FR" altLang="fr-FR" sz="3600" b="1">
              <a:solidFill>
                <a:srgbClr val="FF0000"/>
              </a:solidFill>
            </a:endParaRPr>
          </a:p>
        </p:txBody>
      </p:sp>
      <p:pic>
        <p:nvPicPr>
          <p:cNvPr id="26627" name="Espace réservé du contenu 5"/>
          <p:cNvPicPr>
            <a:picLocks noGrp="1" noChangeAspect="1" noChangeArrowheads="1"/>
          </p:cNvPicPr>
          <p:nvPr>
            <p:ph idx="1"/>
          </p:nvPr>
        </p:nvPicPr>
        <p:blipFill>
          <a:blip r:embed="rId2" cstate="print"/>
          <a:srcRect/>
          <a:stretch>
            <a:fillRect/>
          </a:stretch>
        </p:blipFill>
        <p:spPr>
          <a:xfrm>
            <a:off x="7464425" y="1897063"/>
            <a:ext cx="4406900" cy="3475037"/>
          </a:xfrm>
        </p:spPr>
      </p:pic>
      <p:sp>
        <p:nvSpPr>
          <p:cNvPr id="4" name="Espace réservé du texte 3"/>
          <p:cNvSpPr>
            <a:spLocks noGrp="1"/>
          </p:cNvSpPr>
          <p:nvPr>
            <p:ph type="body" sz="half" idx="2"/>
          </p:nvPr>
        </p:nvSpPr>
        <p:spPr>
          <a:xfrm>
            <a:off x="2268538" y="2036763"/>
            <a:ext cx="4818062" cy="4186237"/>
          </a:xfrm>
        </p:spPr>
        <p:txBody>
          <a:bodyPr rtlCol="0">
            <a:normAutofit/>
          </a:bodyPr>
          <a:lstStyle/>
          <a:p>
            <a:pPr algn="just" eaLnBrk="1" fontAlgn="auto" hangingPunct="1">
              <a:spcAft>
                <a:spcPts val="0"/>
              </a:spcAft>
              <a:buFont typeface="Wingdings 3" charset="2"/>
              <a:buNone/>
              <a:defRPr/>
            </a:pPr>
            <a:r>
              <a:rPr lang="fr-FR" sz="2000" b="1" dirty="0">
                <a:solidFill>
                  <a:schemeClr val="tx1">
                    <a:lumMod val="75000"/>
                    <a:lumOff val="25000"/>
                  </a:schemeClr>
                </a:solidFill>
              </a:rPr>
              <a:t>Marginaux exposés aux risques de la tempête et des grandes marées, les </a:t>
            </a:r>
            <a:r>
              <a:rPr lang="fr-FR" sz="2000" b="1" dirty="0" err="1">
                <a:solidFill>
                  <a:schemeClr val="tx1">
                    <a:lumMod val="75000"/>
                    <a:lumOff val="25000"/>
                  </a:schemeClr>
                </a:solidFill>
              </a:rPr>
              <a:t>gobiers</a:t>
            </a:r>
            <a:r>
              <a:rPr lang="fr-FR" sz="2000" b="1" dirty="0">
                <a:solidFill>
                  <a:schemeClr val="tx1">
                    <a:lumMod val="75000"/>
                    <a:lumOff val="25000"/>
                  </a:schemeClr>
                </a:solidFill>
              </a:rPr>
              <a:t> se nourrissent de la pêche quotidienne.  </a:t>
            </a:r>
          </a:p>
          <a:p>
            <a:pPr algn="just" eaLnBrk="1" fontAlgn="auto" hangingPunct="1">
              <a:spcAft>
                <a:spcPts val="0"/>
              </a:spcAft>
              <a:buFont typeface="Wingdings 3" charset="2"/>
              <a:buNone/>
              <a:defRPr/>
            </a:pPr>
            <a:r>
              <a:rPr lang="fr-FR" sz="2000" b="1" dirty="0">
                <a:solidFill>
                  <a:schemeClr val="tx1">
                    <a:lumMod val="75000"/>
                    <a:lumOff val="25000"/>
                  </a:schemeClr>
                </a:solidFill>
              </a:rPr>
              <a:t>Ils vivent chichement dans un trou de falaise, une caverne ou une grotte  naturelle creusée par l’homme. </a:t>
            </a:r>
          </a:p>
          <a:p>
            <a:pPr algn="just" eaLnBrk="1" fontAlgn="auto" hangingPunct="1">
              <a:spcAft>
                <a:spcPts val="0"/>
              </a:spcAft>
              <a:buFont typeface="Wingdings 3" charset="2"/>
              <a:buNone/>
              <a:defRPr/>
            </a:pPr>
            <a:r>
              <a:rPr lang="fr-FR" sz="2000" b="1" dirty="0">
                <a:solidFill>
                  <a:schemeClr val="tx1">
                    <a:lumMod val="75000"/>
                    <a:lumOff val="25000"/>
                  </a:schemeClr>
                </a:solidFill>
              </a:rPr>
              <a:t>Pas de chauffage ni de lumière. Quelques planches et une porte suffisent pour s’approprier l’endroit.</a:t>
            </a:r>
          </a:p>
        </p:txBody>
      </p:sp>
      <p:sp>
        <p:nvSpPr>
          <p:cNvPr id="5" name="ZoneTexte 4"/>
          <p:cNvSpPr txBox="1"/>
          <p:nvPr/>
        </p:nvSpPr>
        <p:spPr>
          <a:xfrm>
            <a:off x="8747490" y="5704885"/>
            <a:ext cx="1958273" cy="307777"/>
          </a:xfrm>
          <a:prstGeom prst="rect">
            <a:avLst/>
          </a:prstGeom>
          <a:noFill/>
        </p:spPr>
        <p:txBody>
          <a:bodyPr wrap="square" rtlCol="0">
            <a:spAutoFit/>
          </a:bodyPr>
          <a:lstStyle/>
          <a:p>
            <a:r>
              <a:rPr lang="fr-FR" sz="1400" i="1" dirty="0">
                <a:latin typeface="+mn-lt"/>
              </a:rPr>
              <a:t>Collection privée </a:t>
            </a:r>
          </a:p>
        </p:txBody>
      </p:sp>
    </p:spTree>
  </p:cSld>
  <p:clrMapOvr>
    <a:masterClrMapping/>
  </p:clrMapOvr>
  <p:transition spd="slow" advClick="0" advTm="5000">
    <p:fade/>
  </p:transition>
</p:sld>
</file>

<file path=ppt/theme/theme1.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7467</TotalTime>
  <Words>1732</Words>
  <Application>Microsoft Office PowerPoint</Application>
  <PresentationFormat>Personnalisé</PresentationFormat>
  <Paragraphs>179</Paragraphs>
  <Slides>27</Slides>
  <Notes>0</Notes>
  <HiddenSlides>0</HiddenSlides>
  <MMClips>0</MMClips>
  <ScaleCrop>false</ScaleCrop>
  <HeadingPairs>
    <vt:vector size="4" baseType="variant">
      <vt:variant>
        <vt:lpstr>Thème</vt:lpstr>
      </vt:variant>
      <vt:variant>
        <vt:i4>1</vt:i4>
      </vt:variant>
      <vt:variant>
        <vt:lpstr>Titres des diapositives</vt:lpstr>
      </vt:variant>
      <vt:variant>
        <vt:i4>27</vt:i4>
      </vt:variant>
    </vt:vector>
  </HeadingPairs>
  <TitlesOfParts>
    <vt:vector size="28" baseType="lpstr">
      <vt:lpstr>Brin</vt:lpstr>
      <vt:lpstr>On connaît les maisons des illustres… mais où habitent les oubliés de l’Histoire, les « petites gens » dont on ne parle jamais ?</vt:lpstr>
      <vt:lpstr>Quels obscurs ?</vt:lpstr>
      <vt:lpstr>Les maisons des obscurs</vt:lpstr>
      <vt:lpstr> </vt:lpstr>
      <vt:lpstr>Diapositive 5</vt:lpstr>
      <vt:lpstr>La maison des pêcheurs (Fécamp)</vt:lpstr>
      <vt:lpstr>La maison de garde-barrière</vt:lpstr>
      <vt:lpstr>La maison de garde-barrière</vt:lpstr>
      <vt:lpstr>L’habitat marginal Les maisons des Gobiers troglodytes</vt:lpstr>
      <vt:lpstr>Diapositive 10</vt:lpstr>
      <vt:lpstr>L’ habitat marginal Les loges des sabotiers en forêt de Lyons</vt:lpstr>
      <vt:lpstr>L’ habitat marginal  La cabane des douaniers</vt:lpstr>
      <vt:lpstr>L’ habitat marginal le lit des charretiers</vt:lpstr>
      <vt:lpstr>La maison ouvrière  Le Corbusier</vt:lpstr>
      <vt:lpstr>La maison de l’ouvrier</vt:lpstr>
      <vt:lpstr>Cité ouvrière Fauquet-Lemaître à Bolbec</vt:lpstr>
      <vt:lpstr>Cités-jardins du Trait</vt:lpstr>
      <vt:lpstr>Les jardins ouvriers Le Trait</vt:lpstr>
      <vt:lpstr>À l’extérieur, appentis et tinettes…</vt:lpstr>
      <vt:lpstr>Toujours à l’extérieur, le bûcher</vt:lpstr>
      <vt:lpstr>                               À l’intérieur,       les espaces féminins : la cuisine </vt:lpstr>
      <vt:lpstr>Diapositive 22</vt:lpstr>
      <vt:lpstr>De la cité ouvrière au pavillon  la maison métallique</vt:lpstr>
      <vt:lpstr>Le Havre et le provisoire  les baraques d’après guerre</vt:lpstr>
      <vt:lpstr>Les innovations techniques          linoleum et formica </vt:lpstr>
      <vt:lpstr>Conclusion </vt:lpstr>
      <vt:lpstr>Diapositive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maisons des obscurs</dc:title>
  <dc:creator>Utilisateur</dc:creator>
  <cp:lastModifiedBy>33687</cp:lastModifiedBy>
  <cp:revision>262</cp:revision>
  <dcterms:created xsi:type="dcterms:W3CDTF">2020-02-10T17:46:52Z</dcterms:created>
  <dcterms:modified xsi:type="dcterms:W3CDTF">2021-02-17T10:15:36Z</dcterms:modified>
</cp:coreProperties>
</file>